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61" r:id="rId2"/>
    <p:sldId id="257" r:id="rId3"/>
    <p:sldId id="271" r:id="rId4"/>
    <p:sldId id="272" r:id="rId5"/>
    <p:sldId id="273" r:id="rId6"/>
    <p:sldId id="274" r:id="rId7"/>
    <p:sldId id="294" r:id="rId8"/>
    <p:sldId id="282" r:id="rId9"/>
    <p:sldId id="275" r:id="rId10"/>
    <p:sldId id="278" r:id="rId11"/>
    <p:sldId id="276" r:id="rId12"/>
    <p:sldId id="283" r:id="rId13"/>
    <p:sldId id="285" r:id="rId14"/>
    <p:sldId id="289" r:id="rId15"/>
    <p:sldId id="284" r:id="rId16"/>
    <p:sldId id="281" r:id="rId17"/>
    <p:sldId id="287" r:id="rId18"/>
    <p:sldId id="297" r:id="rId19"/>
    <p:sldId id="290" r:id="rId20"/>
    <p:sldId id="288" r:id="rId21"/>
    <p:sldId id="291" r:id="rId22"/>
    <p:sldId id="292" r:id="rId23"/>
    <p:sldId id="286" r:id="rId24"/>
    <p:sldId id="293" r:id="rId25"/>
    <p:sldId id="29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ry Casanave" initials="CC" lastIdx="1" clrIdx="0">
    <p:extLst>
      <p:ext uri="{19B8F6BF-5375-455C-9EA6-DF929625EA0E}">
        <p15:presenceInfo xmlns:p15="http://schemas.microsoft.com/office/powerpoint/2012/main" userId="3a1e7b9877fed5a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706" autoAdjust="0"/>
  </p:normalViewPr>
  <p:slideViewPr>
    <p:cSldViewPr snapToGrid="0">
      <p:cViewPr varScale="1">
        <p:scale>
          <a:sx n="82" d="100"/>
          <a:sy n="82" d="100"/>
        </p:scale>
        <p:origin x="72" y="19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1-24T18:25:05.605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sv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1/30/2018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1/30/2018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1/30/2018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1/30/2018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1/30/2018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1/30/2018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1/30/2018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1/30/2018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1/30/2018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1/30/2018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jfsowa.com/ikl/contexts/contexts.pdf" TargetMode="External"/><Relationship Id="rId2" Type="http://schemas.openxmlformats.org/officeDocument/2006/relationships/hyperlink" Target="https://inf.ufes.br/~gguizzardi/AI_IA2016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odelDriven/SIMF/blob/master/NextSubmission/SMIFSubmissionMasterDocument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Context Aware Ontologies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4" y="5432563"/>
            <a:ext cx="9812305" cy="1263512"/>
          </a:xfrm>
        </p:spPr>
        <p:txBody>
          <a:bodyPr>
            <a:normAutofit fontScale="92500" lnSpcReduction="10000"/>
          </a:bodyPr>
          <a:lstStyle/>
          <a:p>
            <a:r>
              <a:rPr lang="en-US" u="sng" dirty="0"/>
              <a:t>Context aware ontologies for information and system integration</a:t>
            </a:r>
          </a:p>
          <a:p>
            <a:endParaRPr lang="en-US" dirty="0"/>
          </a:p>
          <a:p>
            <a:r>
              <a:rPr lang="en-US" dirty="0"/>
              <a:t>Jan 30, 2018</a:t>
            </a:r>
          </a:p>
          <a:p>
            <a:endParaRPr lang="en-US" dirty="0"/>
          </a:p>
          <a:p>
            <a:r>
              <a:rPr lang="en-US" sz="1900" dirty="0"/>
              <a:t>Copyright © 2018 Model Driven Solutions,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2FFFA9-31FD-41C0-B660-D6B823C7F2CF}"/>
              </a:ext>
            </a:extLst>
          </p:cNvPr>
          <p:cNvSpPr txBox="1"/>
          <p:nvPr/>
        </p:nvSpPr>
        <p:spPr>
          <a:xfrm>
            <a:off x="7509510" y="1074420"/>
            <a:ext cx="30957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Cory Casanave</a:t>
            </a:r>
          </a:p>
          <a:p>
            <a:r>
              <a:rPr lang="en-US" dirty="0"/>
              <a:t>Model Driven Solutions</a:t>
            </a:r>
          </a:p>
          <a:p>
            <a:r>
              <a:rPr lang="en-US" dirty="0"/>
              <a:t>Cory-c (at) modeldriven.com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C6906E-7DCE-4AD8-B464-2E930D54C22A}"/>
              </a:ext>
            </a:extLst>
          </p:cNvPr>
          <p:cNvSpPr txBox="1"/>
          <p:nvPr/>
        </p:nvSpPr>
        <p:spPr>
          <a:xfrm>
            <a:off x="1293845" y="1120587"/>
            <a:ext cx="50706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Contexts for Integration and Interoperability </a:t>
            </a:r>
          </a:p>
          <a:p>
            <a:r>
              <a:rPr lang="en-US" dirty="0" err="1"/>
              <a:t>Ontolog</a:t>
            </a:r>
            <a:r>
              <a:rPr lang="en-US" dirty="0"/>
              <a:t> Ontology Summit 2018</a:t>
            </a:r>
          </a:p>
          <a:p>
            <a:r>
              <a:rPr lang="en-US" dirty="0"/>
              <a:t>Contexts in Context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3EDF5E90-ADB2-44E1-A06D-4AA2BA0BB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849" y="2514771"/>
            <a:ext cx="2172429" cy="217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2D55418A-A38B-4A33-974F-8EE87AB39647}"/>
              </a:ext>
            </a:extLst>
          </p:cNvPr>
          <p:cNvGrpSpPr/>
          <p:nvPr/>
        </p:nvGrpSpPr>
        <p:grpSpPr>
          <a:xfrm>
            <a:off x="3249734" y="1454755"/>
            <a:ext cx="5401408" cy="3621220"/>
            <a:chOff x="3249734" y="1454755"/>
            <a:chExt cx="5401408" cy="362122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C51DF7D-5157-46F9-8978-ED1F0B4D3E51}"/>
                </a:ext>
              </a:extLst>
            </p:cNvPr>
            <p:cNvSpPr/>
            <p:nvPr/>
          </p:nvSpPr>
          <p:spPr>
            <a:xfrm>
              <a:off x="7310315" y="1794735"/>
              <a:ext cx="1340827" cy="328124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422B450-1D16-4F6E-A72E-0035CF9F1DA7}"/>
                </a:ext>
              </a:extLst>
            </p:cNvPr>
            <p:cNvSpPr/>
            <p:nvPr/>
          </p:nvSpPr>
          <p:spPr>
            <a:xfrm>
              <a:off x="3249734" y="1781718"/>
              <a:ext cx="1340827" cy="328124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CF204182-44BC-42D4-80AB-8832198B0896}"/>
                </a:ext>
              </a:extLst>
            </p:cNvPr>
            <p:cNvSpPr/>
            <p:nvPr/>
          </p:nvSpPr>
          <p:spPr>
            <a:xfrm>
              <a:off x="4618404" y="1454755"/>
              <a:ext cx="2549769" cy="35429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</a:rPr>
                <a:t>Mapping Context</a:t>
              </a:r>
            </a:p>
          </p:txBody>
        </p:sp>
        <p:cxnSp>
          <p:nvCxnSpPr>
            <p:cNvPr id="50" name="Connector: Curved 49">
              <a:extLst>
                <a:ext uri="{FF2B5EF4-FFF2-40B4-BE49-F238E27FC236}">
                  <a16:creationId xmlns:a16="http://schemas.microsoft.com/office/drawing/2014/main" id="{5600B12C-B2B4-4197-9BDE-A7EF50AC66FF}"/>
                </a:ext>
              </a:extLst>
            </p:cNvPr>
            <p:cNvCxnSpPr>
              <a:cxnSpLocks/>
              <a:stCxn id="46" idx="1"/>
              <a:endCxn id="37" idx="0"/>
            </p:cNvCxnSpPr>
            <p:nvPr/>
          </p:nvCxnSpPr>
          <p:spPr>
            <a:xfrm rot="10800000" flipV="1">
              <a:off x="3920148" y="1631904"/>
              <a:ext cx="698256" cy="149813"/>
            </a:xfrm>
            <a:prstGeom prst="curved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or: Curved 50">
              <a:extLst>
                <a:ext uri="{FF2B5EF4-FFF2-40B4-BE49-F238E27FC236}">
                  <a16:creationId xmlns:a16="http://schemas.microsoft.com/office/drawing/2014/main" id="{B2B3383F-537D-45BA-97A8-600A2492337D}"/>
                </a:ext>
              </a:extLst>
            </p:cNvPr>
            <p:cNvCxnSpPr>
              <a:cxnSpLocks/>
              <a:stCxn id="41" idx="0"/>
              <a:endCxn id="46" idx="3"/>
            </p:cNvCxnSpPr>
            <p:nvPr/>
          </p:nvCxnSpPr>
          <p:spPr>
            <a:xfrm rot="16200000" flipV="1">
              <a:off x="7493036" y="1307042"/>
              <a:ext cx="162830" cy="812556"/>
            </a:xfrm>
            <a:prstGeom prst="curved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CF66DDB-C988-4352-B5BA-E94A03E46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</p:spPr>
        <p:txBody>
          <a:bodyPr/>
          <a:lstStyle/>
          <a:p>
            <a:r>
              <a:rPr lang="en-US" dirty="0"/>
              <a:t>Context determines terms &amp; representation (of data) for concepts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5846B3C-6210-4632-9C2A-FCF0CD7D42EA}"/>
              </a:ext>
            </a:extLst>
          </p:cNvPr>
          <p:cNvSpPr/>
          <p:nvPr/>
        </p:nvSpPr>
        <p:spPr>
          <a:xfrm>
            <a:off x="529980" y="1934549"/>
            <a:ext cx="2719754" cy="311333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dirty="0" err="1"/>
              <a:t>Context:Physical</a:t>
            </a:r>
            <a:r>
              <a:rPr lang="en-US" sz="1600" dirty="0"/>
              <a:t> Report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CC71ACD-94F4-4F4E-A0A3-751F9CC1601E}"/>
              </a:ext>
            </a:extLst>
          </p:cNvPr>
          <p:cNvSpPr/>
          <p:nvPr/>
        </p:nvSpPr>
        <p:spPr>
          <a:xfrm>
            <a:off x="4590561" y="1949628"/>
            <a:ext cx="2719754" cy="311333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dirty="0"/>
              <a:t>Reference Context: Concept Library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858E79D-2560-47E5-B534-C5BB11DF0686}"/>
              </a:ext>
            </a:extLst>
          </p:cNvPr>
          <p:cNvSpPr/>
          <p:nvPr/>
        </p:nvSpPr>
        <p:spPr>
          <a:xfrm>
            <a:off x="8651142" y="1934549"/>
            <a:ext cx="2719754" cy="311333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dirty="0" err="1"/>
              <a:t>Context:Fitness</a:t>
            </a:r>
            <a:r>
              <a:rPr lang="en-US" sz="1600" dirty="0"/>
              <a:t> Report 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881E0719-4D1D-4648-95C9-1823487CC8EC}"/>
              </a:ext>
            </a:extLst>
          </p:cNvPr>
          <p:cNvSpPr/>
          <p:nvPr/>
        </p:nvSpPr>
        <p:spPr>
          <a:xfrm>
            <a:off x="946149" y="2644649"/>
            <a:ext cx="1822938" cy="211016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381D02F4-7EC5-408B-B4FE-C662DBA13FB2}"/>
              </a:ext>
            </a:extLst>
          </p:cNvPr>
          <p:cNvSpPr/>
          <p:nvPr/>
        </p:nvSpPr>
        <p:spPr>
          <a:xfrm>
            <a:off x="4836746" y="2689934"/>
            <a:ext cx="1875692" cy="234463"/>
          </a:xfrm>
          <a:prstGeom prst="flowChartAlternateProcess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Person Name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B1DBEEC9-195B-4C01-BEB9-237BD79C776B}"/>
              </a:ext>
            </a:extLst>
          </p:cNvPr>
          <p:cNvSpPr/>
          <p:nvPr/>
        </p:nvSpPr>
        <p:spPr>
          <a:xfrm>
            <a:off x="8815263" y="2644649"/>
            <a:ext cx="2379783" cy="211016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LegalNameString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2391B02E-D611-4D86-B8EE-671FA39CB531}"/>
              </a:ext>
            </a:extLst>
          </p:cNvPr>
          <p:cNvSpPr/>
          <p:nvPr/>
        </p:nvSpPr>
        <p:spPr>
          <a:xfrm>
            <a:off x="5044831" y="2924397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Textual Representation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AB2C416F-E7B0-4D53-920C-CFD5925E9AF6}"/>
              </a:ext>
            </a:extLst>
          </p:cNvPr>
          <p:cNvSpPr/>
          <p:nvPr/>
        </p:nvSpPr>
        <p:spPr>
          <a:xfrm>
            <a:off x="5044831" y="3158860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Structured Representation</a:t>
            </a: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412C913D-F89F-49D0-94C9-8F623AC035F4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2769087" y="2750157"/>
            <a:ext cx="2275744" cy="291472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91A50AC1-2787-42A6-A12B-030C96C4ADD7}"/>
              </a:ext>
            </a:extLst>
          </p:cNvPr>
          <p:cNvCxnSpPr>
            <a:cxnSpLocks/>
            <a:stCxn id="8" idx="1"/>
            <a:endCxn id="9" idx="3"/>
          </p:cNvCxnSpPr>
          <p:nvPr/>
        </p:nvCxnSpPr>
        <p:spPr>
          <a:xfrm rot="10800000" flipV="1">
            <a:off x="7026031" y="2750157"/>
            <a:ext cx="1789232" cy="291472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C2A9AC57-1EC2-489A-ABDC-6985EF85AE9F}"/>
              </a:ext>
            </a:extLst>
          </p:cNvPr>
          <p:cNvSpPr/>
          <p:nvPr/>
        </p:nvSpPr>
        <p:spPr>
          <a:xfrm>
            <a:off x="946149" y="3265119"/>
            <a:ext cx="1822938" cy="211016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DOB</a:t>
            </a:r>
          </a:p>
        </p:txBody>
      </p:sp>
      <p:sp>
        <p:nvSpPr>
          <p:cNvPr id="19" name="Flowchart: Alternate Process 18">
            <a:extLst>
              <a:ext uri="{FF2B5EF4-FFF2-40B4-BE49-F238E27FC236}">
                <a16:creationId xmlns:a16="http://schemas.microsoft.com/office/drawing/2014/main" id="{CFD6E3BC-0348-48D4-8775-CD43679F94E1}"/>
              </a:ext>
            </a:extLst>
          </p:cNvPr>
          <p:cNvSpPr/>
          <p:nvPr/>
        </p:nvSpPr>
        <p:spPr>
          <a:xfrm>
            <a:off x="4836746" y="3536501"/>
            <a:ext cx="1875692" cy="234463"/>
          </a:xfrm>
          <a:prstGeom prst="flowChartAlternateProcess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Birth Date</a:t>
            </a:r>
          </a:p>
        </p:txBody>
      </p:sp>
      <p:sp>
        <p:nvSpPr>
          <p:cNvPr id="20" name="Flowchart: Alternate Process 19">
            <a:extLst>
              <a:ext uri="{FF2B5EF4-FFF2-40B4-BE49-F238E27FC236}">
                <a16:creationId xmlns:a16="http://schemas.microsoft.com/office/drawing/2014/main" id="{8762002B-8CA3-414B-9FE4-90EE7CCC29CC}"/>
              </a:ext>
            </a:extLst>
          </p:cNvPr>
          <p:cNvSpPr/>
          <p:nvPr/>
        </p:nvSpPr>
        <p:spPr>
          <a:xfrm>
            <a:off x="5044831" y="3770964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XSD Representation</a:t>
            </a:r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33500E31-C6F2-4B81-9FA4-20DE36384470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2769087" y="3370627"/>
            <a:ext cx="2067659" cy="283106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D2D72563-0FC8-4316-9FA2-E7576B8EEEC7}"/>
              </a:ext>
            </a:extLst>
          </p:cNvPr>
          <p:cNvSpPr/>
          <p:nvPr/>
        </p:nvSpPr>
        <p:spPr>
          <a:xfrm>
            <a:off x="8815263" y="3467769"/>
            <a:ext cx="2379783" cy="194680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Birth</a:t>
            </a:r>
          </a:p>
        </p:txBody>
      </p: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05169055-26E2-4624-BE59-11DA9A4DD4F5}"/>
              </a:ext>
            </a:extLst>
          </p:cNvPr>
          <p:cNvCxnSpPr>
            <a:cxnSpLocks/>
            <a:stCxn id="25" idx="1"/>
            <a:endCxn id="20" idx="3"/>
          </p:cNvCxnSpPr>
          <p:nvPr/>
        </p:nvCxnSpPr>
        <p:spPr>
          <a:xfrm rot="10800000" flipV="1">
            <a:off x="7026031" y="3565108"/>
            <a:ext cx="1789232" cy="323087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lowchart: Alternate Process 29">
            <a:extLst>
              <a:ext uri="{FF2B5EF4-FFF2-40B4-BE49-F238E27FC236}">
                <a16:creationId xmlns:a16="http://schemas.microsoft.com/office/drawing/2014/main" id="{7E5E69C8-5C53-42F0-B8C7-31F7F04E4CFD}"/>
              </a:ext>
            </a:extLst>
          </p:cNvPr>
          <p:cNvSpPr/>
          <p:nvPr/>
        </p:nvSpPr>
        <p:spPr>
          <a:xfrm>
            <a:off x="4836746" y="4143993"/>
            <a:ext cx="1875692" cy="234463"/>
          </a:xfrm>
          <a:prstGeom prst="flowChartAlternateProcess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Actual Mass</a:t>
            </a:r>
          </a:p>
        </p:txBody>
      </p:sp>
      <p:sp>
        <p:nvSpPr>
          <p:cNvPr id="31" name="Flowchart: Alternate Process 30">
            <a:extLst>
              <a:ext uri="{FF2B5EF4-FFF2-40B4-BE49-F238E27FC236}">
                <a16:creationId xmlns:a16="http://schemas.microsoft.com/office/drawing/2014/main" id="{C702E1D3-DACE-420A-98D5-BD3324FEDA2D}"/>
              </a:ext>
            </a:extLst>
          </p:cNvPr>
          <p:cNvSpPr/>
          <p:nvPr/>
        </p:nvSpPr>
        <p:spPr>
          <a:xfrm>
            <a:off x="5044831" y="4374503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Unit: Pounds-Mass</a:t>
            </a:r>
          </a:p>
        </p:txBody>
      </p:sp>
      <p:sp>
        <p:nvSpPr>
          <p:cNvPr id="32" name="Flowchart: Alternate Process 31">
            <a:extLst>
              <a:ext uri="{FF2B5EF4-FFF2-40B4-BE49-F238E27FC236}">
                <a16:creationId xmlns:a16="http://schemas.microsoft.com/office/drawing/2014/main" id="{BD1AADB2-56B3-461C-A812-6C4C464525C2}"/>
              </a:ext>
            </a:extLst>
          </p:cNvPr>
          <p:cNvSpPr/>
          <p:nvPr/>
        </p:nvSpPr>
        <p:spPr>
          <a:xfrm>
            <a:off x="5044831" y="4605013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Unit: KG</a:t>
            </a:r>
          </a:p>
        </p:txBody>
      </p:sp>
      <p:sp>
        <p:nvSpPr>
          <p:cNvPr id="33" name="Flowchart: Process 32">
            <a:extLst>
              <a:ext uri="{FF2B5EF4-FFF2-40B4-BE49-F238E27FC236}">
                <a16:creationId xmlns:a16="http://schemas.microsoft.com/office/drawing/2014/main" id="{35C282D2-0C5D-4813-8FED-A2608D0CD633}"/>
              </a:ext>
            </a:extLst>
          </p:cNvPr>
          <p:cNvSpPr/>
          <p:nvPr/>
        </p:nvSpPr>
        <p:spPr>
          <a:xfrm>
            <a:off x="946149" y="3923263"/>
            <a:ext cx="1822938" cy="211016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Weight</a:t>
            </a: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92891526-5C8D-467A-82D3-3A126CFB33D4}"/>
              </a:ext>
            </a:extLst>
          </p:cNvPr>
          <p:cNvSpPr/>
          <p:nvPr/>
        </p:nvSpPr>
        <p:spPr>
          <a:xfrm>
            <a:off x="8821127" y="4068150"/>
            <a:ext cx="2379784" cy="194680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PersonMassKG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FB48281B-B596-464E-9AC9-203339225FE3}"/>
              </a:ext>
            </a:extLst>
          </p:cNvPr>
          <p:cNvCxnSpPr>
            <a:cxnSpLocks/>
            <a:stCxn id="33" idx="3"/>
            <a:endCxn id="31" idx="1"/>
          </p:cNvCxnSpPr>
          <p:nvPr/>
        </p:nvCxnSpPr>
        <p:spPr>
          <a:xfrm>
            <a:off x="2769087" y="4028771"/>
            <a:ext cx="2275744" cy="462964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Curved 41">
            <a:extLst>
              <a:ext uri="{FF2B5EF4-FFF2-40B4-BE49-F238E27FC236}">
                <a16:creationId xmlns:a16="http://schemas.microsoft.com/office/drawing/2014/main" id="{1780E568-D46B-4808-8A49-92CFA7F149CA}"/>
              </a:ext>
            </a:extLst>
          </p:cNvPr>
          <p:cNvCxnSpPr>
            <a:cxnSpLocks/>
            <a:stCxn id="34" idx="1"/>
            <a:endCxn id="32" idx="3"/>
          </p:cNvCxnSpPr>
          <p:nvPr/>
        </p:nvCxnSpPr>
        <p:spPr>
          <a:xfrm rot="10800000" flipV="1">
            <a:off x="7026031" y="4165489"/>
            <a:ext cx="1795096" cy="556755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4FABE3D-D319-4F7B-968C-BCB7A2CF5A5F}"/>
              </a:ext>
            </a:extLst>
          </p:cNvPr>
          <p:cNvSpPr txBox="1"/>
          <p:nvPr/>
        </p:nvSpPr>
        <p:spPr>
          <a:xfrm>
            <a:off x="1117600" y="5211456"/>
            <a:ext cx="9779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Ontological reference concepts, can serve as a pivot-point between different data representations, or different ontologies. This can power automation of interoperability, integration and federation.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D89D7-0F67-4229-A8DF-91949A6A3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2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DB36F-002F-4FF7-9C8E-8FBFA0887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of time and data determine data interoperability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1AB85-2CD9-4535-BAF4-FC2899F7B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981201"/>
            <a:ext cx="9934074" cy="417896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Weight measurement is in the context of the physical’s date</a:t>
            </a:r>
          </a:p>
          <a:p>
            <a:r>
              <a:rPr lang="en-US" dirty="0"/>
              <a:t>Example data rules (data context)</a:t>
            </a:r>
          </a:p>
          <a:p>
            <a:pPr lvl="1"/>
            <a:r>
              <a:rPr lang="en-US" dirty="0"/>
              <a:t>Army Reserve Fitness Report must include Name, DOB, May include Weight and BP if known.</a:t>
            </a:r>
          </a:p>
          <a:p>
            <a:pPr lvl="1"/>
            <a:r>
              <a:rPr lang="en-US" dirty="0"/>
              <a:t>Job Application for Fun Fitness Centers must include name, DOB, SSN &amp; Weight</a:t>
            </a:r>
          </a:p>
          <a:p>
            <a:r>
              <a:rPr lang="en-US" dirty="0"/>
              <a:t>Example business rules (mapping context)</a:t>
            </a:r>
          </a:p>
          <a:p>
            <a:pPr lvl="1"/>
            <a:r>
              <a:rPr lang="en-US" dirty="0"/>
              <a:t>Army Reserve: Recording of a solders weight must be based on a measurement within the last 60 days.</a:t>
            </a:r>
          </a:p>
          <a:p>
            <a:pPr lvl="1"/>
            <a:r>
              <a:rPr lang="en-US" dirty="0"/>
              <a:t>Fun Fitness Centers: Recording of weight must be reported from last physical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Ontologically, all living humans have a weight. The concept of weight may be used to ground data in multiple repositories – great!</a:t>
            </a:r>
          </a:p>
          <a:p>
            <a:r>
              <a:rPr lang="en-US" dirty="0"/>
              <a:t>Rules for business and data context impact data mappings and therefor interoperability.</a:t>
            </a:r>
          </a:p>
          <a:p>
            <a:r>
              <a:rPr lang="en-US" dirty="0"/>
              <a:t>Understanding context and their implications is crucial.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A close up of a clock&#10;&#10;Description generated with high confidence">
            <a:extLst>
              <a:ext uri="{FF2B5EF4-FFF2-40B4-BE49-F238E27FC236}">
                <a16:creationId xmlns:a16="http://schemas.microsoft.com/office/drawing/2014/main" id="{3B24D928-9EE7-4FC1-8920-8626F5B5B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2783" y="-1"/>
            <a:ext cx="2849217" cy="190732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19C0F-BC7E-45A8-AEFF-08659EB1D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11</a:t>
            </a:fld>
            <a:endParaRPr lang="en-US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78FCF8FA-6EBB-4984-A9C0-EC31760AE16B}"/>
              </a:ext>
            </a:extLst>
          </p:cNvPr>
          <p:cNvSpPr/>
          <p:nvPr/>
        </p:nvSpPr>
        <p:spPr>
          <a:xfrm>
            <a:off x="10071747" y="2388064"/>
            <a:ext cx="1649706" cy="1362468"/>
          </a:xfrm>
          <a:prstGeom prst="wedgeRoundRectCallout">
            <a:avLst>
              <a:gd name="adj1" fmla="val -313008"/>
              <a:gd name="adj2" fmla="val 32655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Why the same data on the same day be different in different context</a:t>
            </a:r>
          </a:p>
        </p:txBody>
      </p:sp>
    </p:spTree>
    <p:extLst>
      <p:ext uri="{BB962C8B-B14F-4D97-AF65-F5344CB8AC3E}">
        <p14:creationId xmlns:p14="http://schemas.microsoft.com/office/powerpoint/2010/main" val="114654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2C650E-21C0-4733-BD0C-C6C9E9255A93}"/>
              </a:ext>
            </a:extLst>
          </p:cNvPr>
          <p:cNvSpPr/>
          <p:nvPr/>
        </p:nvSpPr>
        <p:spPr>
          <a:xfrm>
            <a:off x="654326" y="3429000"/>
            <a:ext cx="10883348" cy="2524539"/>
          </a:xfrm>
          <a:prstGeom prst="rect">
            <a:avLst/>
          </a:prstGeom>
          <a:solidFill>
            <a:srgbClr val="0070C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Context: Surface of the Earth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7AE73-7013-4C46-92B8-AFB1F0CC7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40430-741C-4B93-B1E2-A9182496A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the surface of the earth, weight and mass are convertible</a:t>
            </a:r>
          </a:p>
          <a:p>
            <a:r>
              <a:rPr lang="en-US" dirty="0"/>
              <a:t>The surface of the earth provides a location context for the rule:</a:t>
            </a:r>
          </a:p>
          <a:p>
            <a:pPr lvl="1"/>
            <a:r>
              <a:rPr lang="en-US" dirty="0"/>
              <a:t>One Kilogram is equal to approx. 2.20 Pounds</a:t>
            </a:r>
          </a:p>
        </p:txBody>
      </p:sp>
      <p:pic>
        <p:nvPicPr>
          <p:cNvPr id="5" name="Picture 4" descr="A picture containing person, indoor&#10;&#10;Description generated with very high confidence">
            <a:extLst>
              <a:ext uri="{FF2B5EF4-FFF2-40B4-BE49-F238E27FC236}">
                <a16:creationId xmlns:a16="http://schemas.microsoft.com/office/drawing/2014/main" id="{41CF5043-3E90-42C5-BBE5-E13BE91E2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192" y="4070625"/>
            <a:ext cx="2135787" cy="1423858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F14DCF-355F-4F2F-924C-4F6BEB551862}"/>
              </a:ext>
            </a:extLst>
          </p:cNvPr>
          <p:cNvSpPr txBox="1"/>
          <p:nvPr/>
        </p:nvSpPr>
        <p:spPr>
          <a:xfrm>
            <a:off x="982983" y="4311948"/>
            <a:ext cx="3402957" cy="646331"/>
          </a:xfrm>
          <a:prstGeom prst="rect">
            <a:avLst/>
          </a:prstGeom>
          <a:solidFill>
            <a:srgbClr val="0070C0">
              <a:alpha val="18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Home Scale</a:t>
            </a:r>
          </a:p>
          <a:p>
            <a:r>
              <a:rPr lang="en-US" dirty="0"/>
              <a:t>Weight: </a:t>
            </a:r>
            <a:r>
              <a:rPr lang="en-US" b="1" dirty="0"/>
              <a:t>134 </a:t>
            </a:r>
            <a:r>
              <a:rPr lang="en-US" b="1" dirty="0" err="1"/>
              <a:t>lbs</a:t>
            </a:r>
            <a:r>
              <a:rPr lang="en-US" b="1" dirty="0"/>
              <a:t> (Integer)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742A3-5210-4F77-BE62-10C965AE37DB}"/>
              </a:ext>
            </a:extLst>
          </p:cNvPr>
          <p:cNvSpPr txBox="1"/>
          <p:nvPr/>
        </p:nvSpPr>
        <p:spPr>
          <a:xfrm>
            <a:off x="7233573" y="4311948"/>
            <a:ext cx="3800977" cy="646331"/>
          </a:xfrm>
          <a:prstGeom prst="rect">
            <a:avLst/>
          </a:prstGeom>
          <a:solidFill>
            <a:srgbClr val="0070C0">
              <a:alpha val="18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Fitness Report</a:t>
            </a:r>
          </a:p>
          <a:p>
            <a:r>
              <a:rPr lang="en-US" dirty="0" err="1"/>
              <a:t>PersonMassKG</a:t>
            </a:r>
            <a:r>
              <a:rPr lang="en-US" dirty="0"/>
              <a:t>: </a:t>
            </a:r>
            <a:r>
              <a:rPr lang="en-US" b="1" dirty="0"/>
              <a:t>60.78 (Real)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BA5EAC3D-C152-4EB6-AA32-4E16E1A99F87}"/>
              </a:ext>
            </a:extLst>
          </p:cNvPr>
          <p:cNvSpPr/>
          <p:nvPr/>
        </p:nvSpPr>
        <p:spPr>
          <a:xfrm>
            <a:off x="8878957" y="1148280"/>
            <a:ext cx="2811783" cy="728869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Rule:</a:t>
            </a:r>
          </a:p>
          <a:p>
            <a:pPr algn="ctr"/>
            <a:r>
              <a:rPr lang="en-US" dirty="0"/>
              <a:t> 1KG= 2.204+-0.015 </a:t>
            </a:r>
            <a:r>
              <a:rPr lang="en-US" dirty="0" err="1"/>
              <a:t>lbs</a:t>
            </a:r>
            <a:endParaRPr lang="en-US" dirty="0"/>
          </a:p>
        </p:txBody>
      </p:sp>
      <p:sp>
        <p:nvSpPr>
          <p:cNvPr id="10" name="Arrow: Curved Up 9">
            <a:extLst>
              <a:ext uri="{FF2B5EF4-FFF2-40B4-BE49-F238E27FC236}">
                <a16:creationId xmlns:a16="http://schemas.microsoft.com/office/drawing/2014/main" id="{989CE1E1-2F09-4F99-AED0-5362A49A4781}"/>
              </a:ext>
            </a:extLst>
          </p:cNvPr>
          <p:cNvSpPr/>
          <p:nvPr/>
        </p:nvSpPr>
        <p:spPr>
          <a:xfrm>
            <a:off x="2332383" y="4958279"/>
            <a:ext cx="7036904" cy="83292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9F1DD1B7-BA4C-4D63-804E-9F16307A8ED6}"/>
              </a:ext>
            </a:extLst>
          </p:cNvPr>
          <p:cNvSpPr/>
          <p:nvPr/>
        </p:nvSpPr>
        <p:spPr>
          <a:xfrm>
            <a:off x="9369288" y="1877149"/>
            <a:ext cx="1839730" cy="1601878"/>
          </a:xfrm>
          <a:prstGeom prst="down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Holds</a:t>
            </a:r>
          </a:p>
          <a:p>
            <a:pPr algn="ctr"/>
            <a:r>
              <a:rPr lang="en-US" dirty="0"/>
              <a:t>within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6E8D7-FCC1-48C5-9729-C80607253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5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0BE5795-070B-48D0-8561-4222F45B9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of Context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71D57723-8AF4-4EAF-AA93-E4B41B6715C2}"/>
              </a:ext>
            </a:extLst>
          </p:cNvPr>
          <p:cNvSpPr/>
          <p:nvPr/>
        </p:nvSpPr>
        <p:spPr>
          <a:xfrm>
            <a:off x="5031763" y="4080074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79447C-3033-4A76-984E-AD46B2494D91}"/>
              </a:ext>
            </a:extLst>
          </p:cNvPr>
          <p:cNvSpPr/>
          <p:nvPr/>
        </p:nvSpPr>
        <p:spPr>
          <a:xfrm>
            <a:off x="1085928" y="4118064"/>
            <a:ext cx="1928192" cy="7678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Proposition/rule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50DA32-D3C2-4789-B9AE-8064B1351D0F}"/>
              </a:ext>
            </a:extLst>
          </p:cNvPr>
          <p:cNvSpPr/>
          <p:nvPr/>
        </p:nvSpPr>
        <p:spPr>
          <a:xfrm>
            <a:off x="9265833" y="4118064"/>
            <a:ext cx="1928192" cy="717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EE64B54-DD33-4901-A7EC-427ED225798B}"/>
              </a:ext>
            </a:extLst>
          </p:cNvPr>
          <p:cNvSpPr/>
          <p:nvPr/>
        </p:nvSpPr>
        <p:spPr>
          <a:xfrm>
            <a:off x="3235144" y="4008312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2EC6A9B-A37C-4F8D-B01A-A04E472505E1}"/>
              </a:ext>
            </a:extLst>
          </p:cNvPr>
          <p:cNvSpPr/>
          <p:nvPr/>
        </p:nvSpPr>
        <p:spPr>
          <a:xfrm>
            <a:off x="7356657" y="4008312"/>
            <a:ext cx="1739346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contextualizes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B1004B-CD81-4627-8A59-63CDA7FA5E65}"/>
              </a:ext>
            </a:extLst>
          </p:cNvPr>
          <p:cNvGrpSpPr/>
          <p:nvPr/>
        </p:nvGrpSpPr>
        <p:grpSpPr>
          <a:xfrm>
            <a:off x="1788140" y="4835564"/>
            <a:ext cx="8610752" cy="1322365"/>
            <a:chOff x="1788140" y="4835564"/>
            <a:chExt cx="8610752" cy="1322365"/>
          </a:xfrm>
        </p:grpSpPr>
        <p:sp>
          <p:nvSpPr>
            <p:cNvPr id="11" name="Arrow: Curved Up 10">
              <a:extLst>
                <a:ext uri="{FF2B5EF4-FFF2-40B4-BE49-F238E27FC236}">
                  <a16:creationId xmlns:a16="http://schemas.microsoft.com/office/drawing/2014/main" id="{270A5F31-C542-4F89-B8EF-B96090BA564C}"/>
                </a:ext>
              </a:extLst>
            </p:cNvPr>
            <p:cNvSpPr/>
            <p:nvPr/>
          </p:nvSpPr>
          <p:spPr>
            <a:xfrm>
              <a:off x="2050024" y="4835564"/>
              <a:ext cx="8348868" cy="832921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43555A-D8E3-40FE-8215-3284534E0A9E}"/>
                </a:ext>
              </a:extLst>
            </p:cNvPr>
            <p:cNvSpPr txBox="1"/>
            <p:nvPr/>
          </p:nvSpPr>
          <p:spPr>
            <a:xfrm>
              <a:off x="1788140" y="5788597"/>
              <a:ext cx="85844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Propositions that hold within a context hold for all things the context contextualizes</a:t>
              </a: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A1FC033-F789-4E87-AE35-BAD81FC1B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34584" y="6317388"/>
            <a:ext cx="918882" cy="222436"/>
          </a:xfrm>
        </p:spPr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203B32-D258-47CA-A697-1EC83547A92E}"/>
              </a:ext>
            </a:extLst>
          </p:cNvPr>
          <p:cNvSpPr txBox="1"/>
          <p:nvPr/>
        </p:nvSpPr>
        <p:spPr>
          <a:xfrm>
            <a:off x="1698339" y="1608248"/>
            <a:ext cx="876400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Reminder</a:t>
            </a:r>
          </a:p>
          <a:p>
            <a:pPr algn="ctr"/>
            <a:r>
              <a:rPr lang="en-US" dirty="0"/>
              <a:t>A </a:t>
            </a:r>
            <a:r>
              <a:rPr lang="en-US" b="1" i="1" dirty="0"/>
              <a:t>context</a:t>
            </a:r>
            <a:r>
              <a:rPr lang="en-US" dirty="0"/>
              <a:t> is anything that impacts the interpretation or truth value of something else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“Propositions” are the interpretations/truth values. “Things” are the something else.</a:t>
            </a:r>
          </a:p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6E13730-5187-48A3-956E-8336CED522C3}"/>
              </a:ext>
            </a:extLst>
          </p:cNvPr>
          <p:cNvGrpSpPr/>
          <p:nvPr/>
        </p:nvGrpSpPr>
        <p:grpSpPr>
          <a:xfrm>
            <a:off x="3177236" y="4486330"/>
            <a:ext cx="5860859" cy="502837"/>
            <a:chOff x="3177236" y="4486330"/>
            <a:chExt cx="5860859" cy="502837"/>
          </a:xfrm>
        </p:grpSpPr>
        <p:sp>
          <p:nvSpPr>
            <p:cNvPr id="14" name="Arrow: Left 13">
              <a:extLst>
                <a:ext uri="{FF2B5EF4-FFF2-40B4-BE49-F238E27FC236}">
                  <a16:creationId xmlns:a16="http://schemas.microsoft.com/office/drawing/2014/main" id="{3DBBBCB9-D236-4916-B249-A574A4BDF6B7}"/>
                </a:ext>
              </a:extLst>
            </p:cNvPr>
            <p:cNvSpPr/>
            <p:nvPr/>
          </p:nvSpPr>
          <p:spPr>
            <a:xfrm>
              <a:off x="3177236" y="4486330"/>
              <a:ext cx="1600200" cy="502837"/>
            </a:xfrm>
            <a:prstGeom prst="leftArrow">
              <a:avLst/>
            </a:prstGeom>
            <a:solidFill>
              <a:schemeClr val="accent3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asserts</a:t>
              </a:r>
            </a:p>
          </p:txBody>
        </p:sp>
        <p:sp>
          <p:nvSpPr>
            <p:cNvPr id="15" name="Arrow: Left 14">
              <a:extLst>
                <a:ext uri="{FF2B5EF4-FFF2-40B4-BE49-F238E27FC236}">
                  <a16:creationId xmlns:a16="http://schemas.microsoft.com/office/drawing/2014/main" id="{1B2DE166-47BB-4778-AEC3-DBC9993AFA2D}"/>
                </a:ext>
              </a:extLst>
            </p:cNvPr>
            <p:cNvSpPr/>
            <p:nvPr/>
          </p:nvSpPr>
          <p:spPr>
            <a:xfrm>
              <a:off x="7298749" y="4486330"/>
              <a:ext cx="1739346" cy="502837"/>
            </a:xfrm>
            <a:prstGeom prst="leftArrow">
              <a:avLst/>
            </a:prstGeom>
            <a:solidFill>
              <a:schemeClr val="accent3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has context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019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624DF9-E5C4-4554-A6A7-DD269E80D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as predicates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60EDF2-9743-4EF3-9DCE-8ABBAAE60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735075"/>
            <a:ext cx="9601200" cy="3809999"/>
          </a:xfrm>
        </p:spPr>
        <p:txBody>
          <a:bodyPr/>
          <a:lstStyle/>
          <a:p>
            <a:r>
              <a:rPr lang="en-US" dirty="0"/>
              <a:t>A context be false</a:t>
            </a:r>
          </a:p>
          <a:p>
            <a:pPr lvl="1"/>
            <a:r>
              <a:rPr lang="en-US" dirty="0"/>
              <a:t>E.g. It is not 2017 or we are not on the surface of the earth.</a:t>
            </a:r>
          </a:p>
          <a:p>
            <a:r>
              <a:rPr lang="en-US" dirty="0"/>
              <a:t>If a context is false, propositions do not hold for what the context contextualizes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20636F-C410-4CB9-94B0-707C3610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fld id="{E31375A4-56A4-47D6-9801-1991572033F7}" type="slidenum">
              <a:rPr lang="en-US" smtClean="0"/>
              <a:t>14</a:t>
            </a:fld>
            <a:endParaRPr lang="en-US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84BF625B-EFE2-4B76-9B28-A3F88E22CE08}"/>
              </a:ext>
            </a:extLst>
          </p:cNvPr>
          <p:cNvSpPr/>
          <p:nvPr/>
        </p:nvSpPr>
        <p:spPr>
          <a:xfrm>
            <a:off x="4837419" y="4001498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E91BD0-3824-4004-838A-3B61666716BE}"/>
              </a:ext>
            </a:extLst>
          </p:cNvPr>
          <p:cNvSpPr/>
          <p:nvPr/>
        </p:nvSpPr>
        <p:spPr>
          <a:xfrm>
            <a:off x="891584" y="4133079"/>
            <a:ext cx="1928192" cy="546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Proposition/rule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69F2C2-6FB9-4CB5-8411-2CDDEA02C0E6}"/>
              </a:ext>
            </a:extLst>
          </p:cNvPr>
          <p:cNvSpPr/>
          <p:nvPr/>
        </p:nvSpPr>
        <p:spPr>
          <a:xfrm>
            <a:off x="9071489" y="4131073"/>
            <a:ext cx="1928192" cy="546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2DCD68D-682A-416B-8019-5DE117381BB9}"/>
              </a:ext>
            </a:extLst>
          </p:cNvPr>
          <p:cNvSpPr/>
          <p:nvPr/>
        </p:nvSpPr>
        <p:spPr>
          <a:xfrm>
            <a:off x="3038435" y="4131073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DE064CC-AFD4-43C7-BDFB-E854F30476B4}"/>
              </a:ext>
            </a:extLst>
          </p:cNvPr>
          <p:cNvSpPr/>
          <p:nvPr/>
        </p:nvSpPr>
        <p:spPr>
          <a:xfrm>
            <a:off x="7133359" y="4121499"/>
            <a:ext cx="1739346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contextualizes</a:t>
            </a:r>
          </a:p>
        </p:txBody>
      </p:sp>
      <p:sp>
        <p:nvSpPr>
          <p:cNvPr id="11" name="Arrow: Curved Up 10">
            <a:extLst>
              <a:ext uri="{FF2B5EF4-FFF2-40B4-BE49-F238E27FC236}">
                <a16:creationId xmlns:a16="http://schemas.microsoft.com/office/drawing/2014/main" id="{4DAFF258-B3A8-4C7F-96F1-7867A148DA10}"/>
              </a:ext>
            </a:extLst>
          </p:cNvPr>
          <p:cNvSpPr/>
          <p:nvPr/>
        </p:nvSpPr>
        <p:spPr>
          <a:xfrm>
            <a:off x="1855680" y="4756988"/>
            <a:ext cx="8348868" cy="83292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709150-8EA8-424C-8BF4-85CB35481915}"/>
              </a:ext>
            </a:extLst>
          </p:cNvPr>
          <p:cNvSpPr txBox="1"/>
          <p:nvPr/>
        </p:nvSpPr>
        <p:spPr>
          <a:xfrm>
            <a:off x="1529674" y="5762986"/>
            <a:ext cx="8712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>
                <a:solidFill>
                  <a:srgbClr val="FF0000"/>
                </a:solidFill>
              </a:rPr>
              <a:t>Context(x)</a:t>
            </a:r>
            <a:r>
              <a:rPr lang="en-US" u="sng" dirty="0"/>
              <a:t> </a:t>
            </a:r>
            <a:r>
              <a:rPr lang="en-US" b="1" i="1" u="sng" dirty="0"/>
              <a:t>implies</a:t>
            </a:r>
            <a:r>
              <a:rPr lang="en-US" u="sng" dirty="0"/>
              <a:t> </a:t>
            </a:r>
            <a:r>
              <a:rPr lang="en-US" dirty="0"/>
              <a:t>propositions that hold within </a:t>
            </a:r>
            <a:r>
              <a:rPr lang="en-US" dirty="0">
                <a:solidFill>
                  <a:srgbClr val="FF0000"/>
                </a:solidFill>
              </a:rPr>
              <a:t>x</a:t>
            </a:r>
            <a:r>
              <a:rPr lang="en-US" dirty="0"/>
              <a:t> hold for all things </a:t>
            </a:r>
            <a:r>
              <a:rPr lang="en-US" dirty="0">
                <a:solidFill>
                  <a:srgbClr val="FF0000"/>
                </a:solidFill>
              </a:rPr>
              <a:t>x</a:t>
            </a:r>
            <a:r>
              <a:rPr lang="en-US" dirty="0"/>
              <a:t> contextualizes</a:t>
            </a: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B107F4AF-7278-464B-8FAA-0E288FCB0014}"/>
              </a:ext>
            </a:extLst>
          </p:cNvPr>
          <p:cNvSpPr/>
          <p:nvPr/>
        </p:nvSpPr>
        <p:spPr>
          <a:xfrm>
            <a:off x="4750676" y="3300248"/>
            <a:ext cx="2382683" cy="701250"/>
          </a:xfrm>
          <a:prstGeom prst="downArrow">
            <a:avLst>
              <a:gd name="adj1" fmla="val 50000"/>
              <a:gd name="adj2" fmla="val 38985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True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E206527A-B319-4C6C-8DCD-680DB85CA8D1}"/>
              </a:ext>
            </a:extLst>
          </p:cNvPr>
          <p:cNvSpPr/>
          <p:nvPr/>
        </p:nvSpPr>
        <p:spPr>
          <a:xfrm>
            <a:off x="4750676" y="4831825"/>
            <a:ext cx="2382683" cy="701250"/>
          </a:xfrm>
          <a:prstGeom prst="downArrow">
            <a:avLst>
              <a:gd name="adj1" fmla="val 50000"/>
              <a:gd name="adj2" fmla="val 38985"/>
            </a:avLst>
          </a:prstGeom>
          <a:solidFill>
            <a:srgbClr val="00B050">
              <a:alpha val="4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Implies</a:t>
            </a:r>
          </a:p>
        </p:txBody>
      </p:sp>
    </p:spTree>
    <p:extLst>
      <p:ext uri="{BB962C8B-B14F-4D97-AF65-F5344CB8AC3E}">
        <p14:creationId xmlns:p14="http://schemas.microsoft.com/office/powerpoint/2010/main" val="212240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5A9D81-B588-4723-81FD-7C5FC163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Context Model*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425BB-B286-46E1-AE23-3659F14A0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137" y="1194165"/>
            <a:ext cx="6968446" cy="47701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D50061-3E71-42BF-9146-02D9B798CD85}"/>
              </a:ext>
            </a:extLst>
          </p:cNvPr>
          <p:cNvSpPr txBox="1"/>
          <p:nvPr/>
        </p:nvSpPr>
        <p:spPr>
          <a:xfrm>
            <a:off x="9253329" y="4015409"/>
            <a:ext cx="23257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Semantic Modeling for Information Federation (SMIF) conceptual model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6466CD3-8774-4873-8AC9-582A98E5E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4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E0EB-91BC-40B6-9AC9-BEF4DCE31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Happened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1ECAE-3CEA-4A70-BEAE-141568F21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4" y="1371601"/>
            <a:ext cx="10453288" cy="477665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Many DBMS (and many ontologies!) only consider the “current state” </a:t>
            </a:r>
          </a:p>
          <a:p>
            <a:pPr lvl="1"/>
            <a:r>
              <a:rPr lang="en-US" dirty="0"/>
              <a:t> the past is just as important</a:t>
            </a:r>
          </a:p>
          <a:p>
            <a:r>
              <a:rPr lang="en-US" dirty="0"/>
              <a:t>It will always be true that:</a:t>
            </a:r>
          </a:p>
          <a:p>
            <a:pPr lvl="1"/>
            <a:r>
              <a:rPr lang="en-US" dirty="0"/>
              <a:t>Barack Obama was president of the united states Jan 20 2009-Jan 20, 2013.</a:t>
            </a:r>
          </a:p>
          <a:p>
            <a:pPr lvl="1"/>
            <a:r>
              <a:rPr lang="en-US" dirty="0"/>
              <a:t>Donald Trump is/was president of the united states Jan 20 2013-Unknown.</a:t>
            </a:r>
          </a:p>
          <a:p>
            <a:pPr lvl="1"/>
            <a:r>
              <a:rPr lang="en-US" dirty="0"/>
              <a:t>Sue weighted 134 </a:t>
            </a:r>
            <a:r>
              <a:rPr lang="en-US" dirty="0" err="1"/>
              <a:t>lbs</a:t>
            </a:r>
            <a:r>
              <a:rPr lang="en-US" dirty="0"/>
              <a:t> on June 3</a:t>
            </a:r>
            <a:r>
              <a:rPr lang="en-US" baseline="30000" dirty="0"/>
              <a:t>th</a:t>
            </a:r>
            <a:r>
              <a:rPr lang="en-US" dirty="0"/>
              <a:t> 2017</a:t>
            </a:r>
          </a:p>
          <a:p>
            <a:r>
              <a:rPr lang="en-US" dirty="0"/>
              <a:t>Historical statements can be just as important as current statements</a:t>
            </a:r>
          </a:p>
          <a:p>
            <a:r>
              <a:rPr lang="en-US" dirty="0"/>
              <a:t>Time is a context for when any assertion is made and the timeframe for which it is applicable</a:t>
            </a:r>
          </a:p>
          <a:p>
            <a:r>
              <a:rPr lang="en-US" dirty="0"/>
              <a:t>Different data context will have different assumptions about time and history</a:t>
            </a:r>
          </a:p>
          <a:p>
            <a:r>
              <a:rPr lang="en-US" dirty="0"/>
              <a:t>Multiplicity and time</a:t>
            </a:r>
          </a:p>
          <a:p>
            <a:pPr lvl="1"/>
            <a:r>
              <a:rPr lang="en-US" dirty="0"/>
              <a:t>Consider the impact on multiplicity: A person only has one weight (</a:t>
            </a:r>
            <a:r>
              <a:rPr lang="en-US" u="sng" dirty="0"/>
              <a:t>at a time</a:t>
            </a:r>
            <a:r>
              <a:rPr lang="en-US" dirty="0"/>
              <a:t>) but will have many weights that include time context.</a:t>
            </a:r>
          </a:p>
          <a:p>
            <a:pPr lvl="1"/>
            <a:r>
              <a:rPr lang="en-US" dirty="0"/>
              <a:t>But, a person only has one brain, </a:t>
            </a:r>
            <a:r>
              <a:rPr lang="en-US" u="sng" dirty="0"/>
              <a:t>for all time</a:t>
            </a:r>
          </a:p>
          <a:p>
            <a:pPr lvl="1"/>
            <a:r>
              <a:rPr lang="en-US" dirty="0"/>
              <a:t>Multiplicity constraints should differentiate: </a:t>
            </a:r>
            <a:r>
              <a:rPr lang="en-US" u="sng" dirty="0"/>
              <a:t>at a time</a:t>
            </a:r>
            <a:r>
              <a:rPr lang="en-US" dirty="0"/>
              <a:t> Vs. </a:t>
            </a:r>
            <a:r>
              <a:rPr lang="en-US" u="sng" dirty="0"/>
              <a:t>for all time</a:t>
            </a:r>
            <a:r>
              <a:rPr lang="en-US" dirty="0"/>
              <a:t> </a:t>
            </a:r>
            <a:endParaRPr lang="en-US" u="sng" dirty="0"/>
          </a:p>
          <a:p>
            <a:pPr lvl="1"/>
            <a:endParaRPr lang="en-US" u="sng" dirty="0"/>
          </a:p>
        </p:txBody>
      </p:sp>
      <p:pic>
        <p:nvPicPr>
          <p:cNvPr id="5" name="Picture 4" descr="A can of soda&#10;&#10;Description generated with high confidence">
            <a:extLst>
              <a:ext uri="{FF2B5EF4-FFF2-40B4-BE49-F238E27FC236}">
                <a16:creationId xmlns:a16="http://schemas.microsoft.com/office/drawing/2014/main" id="{42C5BDFE-FB3B-4EAE-9A3F-2AEC9376B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1321" y="-92764"/>
            <a:ext cx="2734365" cy="2050774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25F6C-BE08-4552-AEB6-8523FC140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02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7CD6F18-CCFF-43E9-BE2D-0B8296CE85A0}"/>
              </a:ext>
            </a:extLst>
          </p:cNvPr>
          <p:cNvSpPr/>
          <p:nvPr/>
        </p:nvSpPr>
        <p:spPr>
          <a:xfrm>
            <a:off x="3022082" y="1646238"/>
            <a:ext cx="5611091" cy="383792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b="1" u="sng" dirty="0">
                <a:solidFill>
                  <a:schemeClr val="tx1"/>
                </a:solidFill>
              </a:rPr>
              <a:t>Sue’s Stolen key-card vulnerability situation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52436-8B3B-4007-9B2C-E435F788C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Situations as Context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33FA09-652D-4814-825E-9A05B7A33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AE44C9B-A2E7-49FC-A78B-BF73D7ACA9F6}"/>
              </a:ext>
            </a:extLst>
          </p:cNvPr>
          <p:cNvSpPr/>
          <p:nvPr/>
        </p:nvSpPr>
        <p:spPr>
          <a:xfrm>
            <a:off x="3354590" y="4459372"/>
            <a:ext cx="4987638" cy="8253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Key-card stolen situation</a:t>
            </a:r>
          </a:p>
          <a:p>
            <a:pPr algn="ctr"/>
            <a:r>
              <a:rPr lang="en-US" dirty="0"/>
              <a:t>Sue’s key-card  a5-347 was stolen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AB0E25A-0E82-4FB7-9E9A-06D668A53FEA}"/>
              </a:ext>
            </a:extLst>
          </p:cNvPr>
          <p:cNvSpPr/>
          <p:nvPr/>
        </p:nvSpPr>
        <p:spPr>
          <a:xfrm>
            <a:off x="3354590" y="2427393"/>
            <a:ext cx="4987637" cy="8589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Sue’s permission situation</a:t>
            </a:r>
          </a:p>
          <a:p>
            <a:pPr algn="ctr"/>
            <a:r>
              <a:rPr lang="en-US" dirty="0"/>
              <a:t>Sue has permission to enter building-5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BD57487-FA68-44AE-BB55-3CC31A7AA8C9}"/>
              </a:ext>
            </a:extLst>
          </p:cNvPr>
          <p:cNvSpPr/>
          <p:nvPr/>
        </p:nvSpPr>
        <p:spPr>
          <a:xfrm>
            <a:off x="3354590" y="3386821"/>
            <a:ext cx="4987637" cy="9379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Key-card a5-347 situation</a:t>
            </a:r>
          </a:p>
          <a:p>
            <a:pPr algn="ctr"/>
            <a:r>
              <a:rPr lang="en-US" dirty="0"/>
              <a:t>Key-card a5-347 is a credential for Sue’s permission </a:t>
            </a:r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7EAB394A-8B73-439F-BF08-46EFD9B066A2}"/>
              </a:ext>
            </a:extLst>
          </p:cNvPr>
          <p:cNvSpPr/>
          <p:nvPr/>
        </p:nvSpPr>
        <p:spPr>
          <a:xfrm>
            <a:off x="316984" y="1075045"/>
            <a:ext cx="2299854" cy="1614055"/>
          </a:xfrm>
          <a:prstGeom prst="wedgeEllipseCallout">
            <a:avLst>
              <a:gd name="adj1" fmla="val 72147"/>
              <a:gd name="adj2" fmla="val 22374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Situations can be aggregates – assert</a:t>
            </a:r>
          </a:p>
          <a:p>
            <a:pPr algn="ctr"/>
            <a:r>
              <a:rPr lang="en-US" sz="1600" dirty="0"/>
              <a:t>other situations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9B011FB9-EDC0-4AD8-AD50-9BD4AFDC897C}"/>
              </a:ext>
            </a:extLst>
          </p:cNvPr>
          <p:cNvSpPr/>
          <p:nvPr/>
        </p:nvSpPr>
        <p:spPr>
          <a:xfrm>
            <a:off x="313519" y="2864030"/>
            <a:ext cx="2417617" cy="1345834"/>
          </a:xfrm>
          <a:prstGeom prst="wedgeEllipseCallout">
            <a:avLst>
              <a:gd name="adj1" fmla="val 79066"/>
              <a:gd name="adj2" fmla="val -51624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Atomic situations are</a:t>
            </a:r>
          </a:p>
          <a:p>
            <a:pPr algn="ctr"/>
            <a:r>
              <a:rPr lang="en-US" sz="1600" dirty="0"/>
              <a:t>Material or Descriptive relationships*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1EBDA18-58C1-435B-A317-62568B5C2F19}"/>
              </a:ext>
            </a:extLst>
          </p:cNvPr>
          <p:cNvSpPr/>
          <p:nvPr/>
        </p:nvSpPr>
        <p:spPr>
          <a:xfrm>
            <a:off x="9087681" y="4277592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Feb-1 2005 to Feb 15</a:t>
            </a:r>
            <a:r>
              <a:rPr lang="en-US" sz="1400" baseline="30000" dirty="0"/>
              <a:t>th</a:t>
            </a:r>
            <a:r>
              <a:rPr lang="en-US" sz="1400" dirty="0"/>
              <a:t> 2005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07DB27D5-ACB2-494C-986F-16A3D0DDD392}"/>
              </a:ext>
            </a:extLst>
          </p:cNvPr>
          <p:cNvCxnSpPr>
            <a:cxnSpLocks/>
            <a:stCxn id="8" idx="3"/>
            <a:endCxn id="11" idx="0"/>
          </p:cNvCxnSpPr>
          <p:nvPr/>
        </p:nvCxnSpPr>
        <p:spPr>
          <a:xfrm>
            <a:off x="8633173" y="3565198"/>
            <a:ext cx="1784545" cy="712394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EF4EB29-4A7E-443C-94FB-EDCDF75831AF}"/>
              </a:ext>
            </a:extLst>
          </p:cNvPr>
          <p:cNvSpPr txBox="1"/>
          <p:nvPr/>
        </p:nvSpPr>
        <p:spPr>
          <a:xfrm rot="2557469">
            <a:off x="9931933" y="3793612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3AAF26D0-CE9B-4CDD-A32B-27058638B459}"/>
              </a:ext>
            </a:extLst>
          </p:cNvPr>
          <p:cNvCxnSpPr>
            <a:cxnSpLocks/>
            <a:stCxn id="6" idx="3"/>
            <a:endCxn id="19" idx="0"/>
          </p:cNvCxnSpPr>
          <p:nvPr/>
        </p:nvCxnSpPr>
        <p:spPr>
          <a:xfrm flipV="1">
            <a:off x="8342227" y="2805413"/>
            <a:ext cx="2075491" cy="51471"/>
          </a:xfrm>
          <a:prstGeom prst="curvedConnector4">
            <a:avLst>
              <a:gd name="adj1" fmla="val 17958"/>
              <a:gd name="adj2" fmla="val 1278567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1E2E603-C1D1-43CE-9482-5E940D7C2772}"/>
              </a:ext>
            </a:extLst>
          </p:cNvPr>
          <p:cNvSpPr/>
          <p:nvPr/>
        </p:nvSpPr>
        <p:spPr>
          <a:xfrm>
            <a:off x="9087681" y="2805413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Jan-1 2005 to Jan 1 2007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6CCE24-D056-4050-8247-111238938CAA}"/>
              </a:ext>
            </a:extLst>
          </p:cNvPr>
          <p:cNvSpPr txBox="1"/>
          <p:nvPr/>
        </p:nvSpPr>
        <p:spPr>
          <a:xfrm rot="2702417">
            <a:off x="9956695" y="2278518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25" name="Speech Bubble: Oval 24">
            <a:extLst>
              <a:ext uri="{FF2B5EF4-FFF2-40B4-BE49-F238E27FC236}">
                <a16:creationId xmlns:a16="http://schemas.microsoft.com/office/drawing/2014/main" id="{D0788E51-02D0-4265-9C51-8DC5EB64EB0B}"/>
              </a:ext>
            </a:extLst>
          </p:cNvPr>
          <p:cNvSpPr/>
          <p:nvPr/>
        </p:nvSpPr>
        <p:spPr>
          <a:xfrm>
            <a:off x="9038416" y="727298"/>
            <a:ext cx="2836599" cy="1110202"/>
          </a:xfrm>
          <a:prstGeom prst="wedgeEllipseCallout">
            <a:avLst>
              <a:gd name="adj1" fmla="val -39775"/>
              <a:gd name="adj2" fmla="val 8168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Actual situations</a:t>
            </a:r>
          </a:p>
          <a:p>
            <a:pPr algn="ctr"/>
            <a:r>
              <a:rPr lang="en-US" dirty="0"/>
              <a:t>(&amp; relationships* ) are temporal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214242D3-C0D4-421F-91A1-DE6B4081928B}"/>
              </a:ext>
            </a:extLst>
          </p:cNvPr>
          <p:cNvCxnSpPr>
            <a:cxnSpLocks/>
            <a:stCxn id="5" idx="3"/>
            <a:endCxn id="36" idx="1"/>
          </p:cNvCxnSpPr>
          <p:nvPr/>
        </p:nvCxnSpPr>
        <p:spPr>
          <a:xfrm>
            <a:off x="8342228" y="4872052"/>
            <a:ext cx="745453" cy="712765"/>
          </a:xfrm>
          <a:prstGeom prst="curved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8D39769-41C7-4F5C-BFAD-38D843385704}"/>
              </a:ext>
            </a:extLst>
          </p:cNvPr>
          <p:cNvSpPr txBox="1"/>
          <p:nvPr/>
        </p:nvSpPr>
        <p:spPr>
          <a:xfrm rot="2582778">
            <a:off x="8352921" y="5580153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A6262BC-98E0-4018-9365-36BF15FCE9A9}"/>
              </a:ext>
            </a:extLst>
          </p:cNvPr>
          <p:cNvSpPr/>
          <p:nvPr/>
        </p:nvSpPr>
        <p:spPr>
          <a:xfrm>
            <a:off x="313519" y="5284732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June-1 2005 to Feb 15</a:t>
            </a:r>
            <a:r>
              <a:rPr lang="en-US" sz="1400" baseline="30000" dirty="0"/>
              <a:t>th</a:t>
            </a:r>
            <a:r>
              <a:rPr lang="en-US" sz="1400" dirty="0"/>
              <a:t> 2005</a:t>
            </a:r>
          </a:p>
        </p:txBody>
      </p: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89BF5B64-AB5E-492D-BA86-59ECF49C18F9}"/>
              </a:ext>
            </a:extLst>
          </p:cNvPr>
          <p:cNvCxnSpPr>
            <a:cxnSpLocks/>
            <a:stCxn id="7" idx="1"/>
            <a:endCxn id="29" idx="0"/>
          </p:cNvCxnSpPr>
          <p:nvPr/>
        </p:nvCxnSpPr>
        <p:spPr>
          <a:xfrm rot="10800000" flipV="1">
            <a:off x="1643556" y="3855784"/>
            <a:ext cx="1711034" cy="1428948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F72160F-294B-4196-B4E7-FE1EC62B5D20}"/>
              </a:ext>
            </a:extLst>
          </p:cNvPr>
          <p:cNvSpPr/>
          <p:nvPr/>
        </p:nvSpPr>
        <p:spPr>
          <a:xfrm>
            <a:off x="9087681" y="5296976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Feb-1 2005 to Unknown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88FA1E-F6E9-4D03-9A45-D92A77AE405B}"/>
              </a:ext>
            </a:extLst>
          </p:cNvPr>
          <p:cNvSpPr txBox="1"/>
          <p:nvPr/>
        </p:nvSpPr>
        <p:spPr>
          <a:xfrm rot="17814621">
            <a:off x="1525914" y="4727518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1E577F-7508-4A23-8542-AD8AAFB34C2A}"/>
              </a:ext>
            </a:extLst>
          </p:cNvPr>
          <p:cNvSpPr txBox="1"/>
          <p:nvPr/>
        </p:nvSpPr>
        <p:spPr>
          <a:xfrm>
            <a:off x="2973593" y="5799476"/>
            <a:ext cx="5699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Situations involve (contextualize) other, related things.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79A130-D083-4439-BE06-B4D21FBCB194}"/>
              </a:ext>
            </a:extLst>
          </p:cNvPr>
          <p:cNvSpPr txBox="1"/>
          <p:nvPr/>
        </p:nvSpPr>
        <p:spPr>
          <a:xfrm>
            <a:off x="2472195" y="6400897"/>
            <a:ext cx="6566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 “Material relations &amp; relators”, see: https://inf.ufes.br/~gguizzardi/AI_IA2016.pdf</a:t>
            </a:r>
          </a:p>
        </p:txBody>
      </p:sp>
    </p:spTree>
    <p:extLst>
      <p:ext uri="{BB962C8B-B14F-4D97-AF65-F5344CB8AC3E}">
        <p14:creationId xmlns:p14="http://schemas.microsoft.com/office/powerpoint/2010/main" val="376853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C06155B-F0F9-4B27-A143-C6F18ADAC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246" y="2090565"/>
            <a:ext cx="4914286" cy="2565079"/>
          </a:xfrm>
          <a:prstGeom prst="rect">
            <a:avLst/>
          </a:prstGeom>
        </p:spPr>
      </p:pic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3FA6B36B-6872-462C-87FF-D01E8C41074D}"/>
              </a:ext>
            </a:extLst>
          </p:cNvPr>
          <p:cNvSpPr/>
          <p:nvPr/>
        </p:nvSpPr>
        <p:spPr>
          <a:xfrm>
            <a:off x="7156838" y="2412783"/>
            <a:ext cx="1656480" cy="960321"/>
          </a:xfrm>
          <a:prstGeom prst="wedgeRoundRectCallout">
            <a:avLst>
              <a:gd name="adj1" fmla="val -94868"/>
              <a:gd name="adj2" fmla="val -3607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As with all things, situations have types describing their nature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5A9D81-B588-4723-81FD-7C5FC163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Situation Model*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D50061-3E71-42BF-9146-02D9B798CD85}"/>
              </a:ext>
            </a:extLst>
          </p:cNvPr>
          <p:cNvSpPr txBox="1"/>
          <p:nvPr/>
        </p:nvSpPr>
        <p:spPr>
          <a:xfrm>
            <a:off x="9253329" y="4015409"/>
            <a:ext cx="23257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Semantic Modeling for Information Federation (SMIF) conceptual model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6466CD3-8774-4873-8AC9-582A98E5E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469928-3972-4FD8-BC3F-C8DC9DE18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246" y="1836596"/>
            <a:ext cx="7580952" cy="28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93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74DD9-5CED-4B86-9B72-C1D920F7D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as Context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267A8-9F4B-41A8-BC78-E30EFC2CB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443995"/>
            <a:ext cx="9601200" cy="3809999"/>
          </a:xfrm>
        </p:spPr>
        <p:txBody>
          <a:bodyPr/>
          <a:lstStyle/>
          <a:p>
            <a:r>
              <a:rPr lang="en-US" dirty="0"/>
              <a:t>Types categorize things of that type</a:t>
            </a:r>
          </a:p>
          <a:p>
            <a:pPr lvl="1"/>
            <a:r>
              <a:rPr lang="en-US" dirty="0"/>
              <a:t>Categorizes is a sub-property of contextualizes</a:t>
            </a:r>
          </a:p>
          <a:p>
            <a:r>
              <a:rPr lang="en-US" dirty="0"/>
              <a:t>A set of propositions hold for a type</a:t>
            </a:r>
          </a:p>
          <a:p>
            <a:r>
              <a:rPr lang="en-US" dirty="0"/>
              <a:t>This set of propositions hold for all things categorized by a type</a:t>
            </a:r>
          </a:p>
          <a:p>
            <a:r>
              <a:rPr lang="en-US" dirty="0"/>
              <a:t>“Type” can be modeled as a subtype of “Context”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C1D8DB-C23F-4C17-B3CF-81214F687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19</a:t>
            </a:fld>
            <a:endParaRPr lang="en-US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97EC4BD3-8C9A-4C71-A31F-7A8633CF8F71}"/>
              </a:ext>
            </a:extLst>
          </p:cNvPr>
          <p:cNvSpPr/>
          <p:nvPr/>
        </p:nvSpPr>
        <p:spPr>
          <a:xfrm>
            <a:off x="4922659" y="4305285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Living Person Type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C11DB0-DF04-4ECC-A63A-46DE30CBBD7A}"/>
              </a:ext>
            </a:extLst>
          </p:cNvPr>
          <p:cNvSpPr/>
          <p:nvPr/>
        </p:nvSpPr>
        <p:spPr>
          <a:xfrm>
            <a:off x="692888" y="4194553"/>
            <a:ext cx="2097156" cy="916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 living persons have a living brain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1E630F6-01DC-4F4B-83BD-04987D895A23}"/>
              </a:ext>
            </a:extLst>
          </p:cNvPr>
          <p:cNvSpPr/>
          <p:nvPr/>
        </p:nvSpPr>
        <p:spPr>
          <a:xfrm>
            <a:off x="3073775" y="4265483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EAF12CB-9A09-414E-87A9-B2474A05B0FF}"/>
              </a:ext>
            </a:extLst>
          </p:cNvPr>
          <p:cNvSpPr/>
          <p:nvPr/>
        </p:nvSpPr>
        <p:spPr>
          <a:xfrm>
            <a:off x="7303547" y="4265483"/>
            <a:ext cx="1739346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categorizes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33E419-A952-46E2-B6B3-3EC374DB698B}"/>
              </a:ext>
            </a:extLst>
          </p:cNvPr>
          <p:cNvSpPr/>
          <p:nvPr/>
        </p:nvSpPr>
        <p:spPr>
          <a:xfrm>
            <a:off x="9291577" y="4425985"/>
            <a:ext cx="1510146" cy="485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51F30F-72E6-4766-B46F-905F4F7BFB7C}"/>
              </a:ext>
            </a:extLst>
          </p:cNvPr>
          <p:cNvSpPr txBox="1"/>
          <p:nvPr/>
        </p:nvSpPr>
        <p:spPr>
          <a:xfrm>
            <a:off x="933450" y="5533937"/>
            <a:ext cx="9533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Not all rules about living persons are in the context of the type, consider hospital rules.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58691AE8-C10B-4F2A-A45A-E82040F0E7B3}"/>
              </a:ext>
            </a:extLst>
          </p:cNvPr>
          <p:cNvSpPr/>
          <p:nvPr/>
        </p:nvSpPr>
        <p:spPr>
          <a:xfrm>
            <a:off x="3038727" y="4730092"/>
            <a:ext cx="1600200" cy="502837"/>
          </a:xfrm>
          <a:prstGeom prst="lef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asserts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3DE9A18E-9EE0-469B-9804-8C1600E9B145}"/>
              </a:ext>
            </a:extLst>
          </p:cNvPr>
          <p:cNvSpPr/>
          <p:nvPr/>
        </p:nvSpPr>
        <p:spPr>
          <a:xfrm>
            <a:off x="7250975" y="4709332"/>
            <a:ext cx="1739346" cy="502837"/>
          </a:xfrm>
          <a:prstGeom prst="lef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has type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E1AC15F-289F-4E57-AB82-0B6A4C8DA061}"/>
              </a:ext>
            </a:extLst>
          </p:cNvPr>
          <p:cNvGrpSpPr/>
          <p:nvPr/>
        </p:nvGrpSpPr>
        <p:grpSpPr>
          <a:xfrm>
            <a:off x="7250975" y="3893526"/>
            <a:ext cx="1764266" cy="1631611"/>
            <a:chOff x="7250975" y="3893526"/>
            <a:chExt cx="1764266" cy="1631611"/>
          </a:xfrm>
        </p:grpSpPr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85C1D395-8A4B-4095-8442-76725CB352A4}"/>
                </a:ext>
              </a:extLst>
            </p:cNvPr>
            <p:cNvSpPr/>
            <p:nvPr/>
          </p:nvSpPr>
          <p:spPr>
            <a:xfrm>
              <a:off x="7303546" y="3893526"/>
              <a:ext cx="1711695" cy="502838"/>
            </a:xfrm>
            <a:prstGeom prst="rightArrow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contextualizes</a:t>
              </a:r>
            </a:p>
          </p:txBody>
        </p:sp>
        <p:sp>
          <p:nvSpPr>
            <p:cNvPr id="14" name="Arrow: Left 13">
              <a:extLst>
                <a:ext uri="{FF2B5EF4-FFF2-40B4-BE49-F238E27FC236}">
                  <a16:creationId xmlns:a16="http://schemas.microsoft.com/office/drawing/2014/main" id="{C2B5F607-3A57-40B7-9583-B319965FFF98}"/>
                </a:ext>
              </a:extLst>
            </p:cNvPr>
            <p:cNvSpPr/>
            <p:nvPr/>
          </p:nvSpPr>
          <p:spPr>
            <a:xfrm>
              <a:off x="7250975" y="5092078"/>
              <a:ext cx="1739346" cy="433059"/>
            </a:xfrm>
            <a:prstGeom prst="leftArrow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has context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422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336" y="1201409"/>
            <a:ext cx="10794514" cy="3809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Focus: Integration, Interoperability and Federation Leveraging Reference Ontologies*</a:t>
            </a:r>
          </a:p>
          <a:p>
            <a:pPr lvl="1"/>
            <a:r>
              <a:rPr lang="en-US" dirty="0"/>
              <a:t>Every major enterprise needs to integrate and federate information and systems, internally and externally</a:t>
            </a:r>
          </a:p>
          <a:p>
            <a:pPr lvl="1"/>
            <a:r>
              <a:rPr lang="en-US" dirty="0"/>
              <a:t>Current manual methods are costly, time consuming and error prone. They tend to tie the enterprise system of systems into a complex, anti-agile Gordian knot</a:t>
            </a:r>
          </a:p>
          <a:p>
            <a:pPr lvl="1"/>
            <a:r>
              <a:rPr lang="en-US" dirty="0"/>
              <a:t>These many systems are independently conceived, each containing multiple separate definitions of the same or overlapping concepts. These definitions are technology, organization and application specific</a:t>
            </a:r>
          </a:p>
          <a:p>
            <a:pPr lvl="1"/>
            <a:r>
              <a:rPr lang="en-US" b="1" i="1" dirty="0"/>
              <a:t>Semantic mediation </a:t>
            </a:r>
            <a:r>
              <a:rPr lang="en-US" dirty="0"/>
              <a:t>as been a primary value proposition for Ontologies, but has proved difficult, particularly for systems without a formal underpinning – which is 99.9% of the systems</a:t>
            </a:r>
          </a:p>
          <a:p>
            <a:pPr lvl="1"/>
            <a:r>
              <a:rPr lang="en-US" dirty="0"/>
              <a:t>Our proposition is that successful semantic mediation requires </a:t>
            </a:r>
            <a:r>
              <a:rPr lang="en-US" b="1" i="1" dirty="0"/>
              <a:t>context. </a:t>
            </a:r>
            <a:r>
              <a:rPr lang="en-US" dirty="0"/>
              <a:t>Ontologies to solve these problems must be </a:t>
            </a:r>
            <a:r>
              <a:rPr lang="en-US" b="1" i="1" dirty="0"/>
              <a:t>context aware</a:t>
            </a:r>
            <a:r>
              <a:rPr lang="en-US" dirty="0"/>
              <a:t>. </a:t>
            </a:r>
          </a:p>
          <a:p>
            <a:pPr lvl="2"/>
            <a:r>
              <a:rPr lang="en-US" dirty="0"/>
              <a:t>Being </a:t>
            </a:r>
            <a:r>
              <a:rPr lang="en-US" i="1" dirty="0"/>
              <a:t>Context aware </a:t>
            </a:r>
            <a:r>
              <a:rPr lang="en-US" dirty="0"/>
              <a:t>requires a level of granularity beyond contextualizing ontologies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5DE049-CD47-46D1-8522-40F2FD5F1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E9ED49-963B-4A28-BC7D-70BECF726B21}"/>
              </a:ext>
            </a:extLst>
          </p:cNvPr>
          <p:cNvSpPr txBox="1"/>
          <p:nvPr/>
        </p:nvSpPr>
        <p:spPr>
          <a:xfrm>
            <a:off x="1466850" y="5287259"/>
            <a:ext cx="10117343" cy="73866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* Reference Ontology</a:t>
            </a:r>
            <a:r>
              <a:rPr lang="en-US" sz="1400" dirty="0"/>
              <a:t>: A set of concepts intended to be referenced by multiple designs, ontologies and schema in support of integration and interoperability among them.</a:t>
            </a:r>
          </a:p>
          <a:p>
            <a:r>
              <a:rPr lang="en-US" sz="1400" dirty="0"/>
              <a:t>Different from: </a:t>
            </a:r>
            <a:r>
              <a:rPr lang="en-US" sz="1400" b="1" dirty="0"/>
              <a:t>Application Ontology</a:t>
            </a:r>
            <a:r>
              <a:rPr lang="en-US" sz="1400" dirty="0"/>
              <a:t>, intended to support reasoning in support of a particular application.</a:t>
            </a:r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B44E-A5A7-492B-A352-9D635E9FF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Type as Context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1885B4-0E73-4473-8EEF-42AA16EE7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363" y="1219905"/>
            <a:ext cx="7809524" cy="563809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36C5FD-6229-445E-BDEB-7395629E4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9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F70B8-B543-4A2A-AECE-D31F7C7C2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Perspectives and Context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ADBD6F-E5FB-4238-9B40-FCB1CE611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399" y="1175184"/>
            <a:ext cx="9808029" cy="3809999"/>
          </a:xfrm>
        </p:spPr>
        <p:txBody>
          <a:bodyPr/>
          <a:lstStyle/>
          <a:p>
            <a:r>
              <a:rPr lang="en-US" dirty="0"/>
              <a:t>A perspective selects which context are true, for that perspective</a:t>
            </a:r>
          </a:p>
          <a:p>
            <a:pPr lvl="1"/>
            <a:r>
              <a:rPr lang="en-US" dirty="0"/>
              <a:t>E.g. a perspective can establish timeframe and the set of applicable (asserted) ontologies</a:t>
            </a:r>
          </a:p>
          <a:p>
            <a:r>
              <a:rPr lang="en-US" dirty="0"/>
              <a:t>A perspective can order context by precedence, to resolve conflict</a:t>
            </a:r>
          </a:p>
          <a:p>
            <a:pPr lvl="1"/>
            <a:r>
              <a:rPr lang="en-US" dirty="0"/>
              <a:t>E.g. a perspective can order ontologies of preferred terms, perhaps French first and English second.</a:t>
            </a:r>
          </a:p>
          <a:p>
            <a:r>
              <a:rPr lang="en-US" dirty="0"/>
              <a:t>A perspective is, its self, a context</a:t>
            </a:r>
          </a:p>
          <a:p>
            <a:pPr lvl="1"/>
            <a:r>
              <a:rPr lang="en-US" dirty="0"/>
              <a:t>Context hold within a perspective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71CAB4-2386-4C09-8EB6-AE6FFB84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21</a:t>
            </a:fld>
            <a:endParaRPr lang="en-US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8407D928-C6B7-49CA-BE10-E6D2C2EFD4F8}"/>
              </a:ext>
            </a:extLst>
          </p:cNvPr>
          <p:cNvSpPr/>
          <p:nvPr/>
        </p:nvSpPr>
        <p:spPr>
          <a:xfrm>
            <a:off x="7758544" y="4424267"/>
            <a:ext cx="2097156" cy="1464098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Perspective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4F951D6-C28E-4C20-BCBC-32FD27155FF3}"/>
              </a:ext>
            </a:extLst>
          </p:cNvPr>
          <p:cNvSpPr/>
          <p:nvPr/>
        </p:nvSpPr>
        <p:spPr>
          <a:xfrm>
            <a:off x="5979440" y="4606510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5055DA3C-3FA2-45E6-BABE-B3F999879A50}"/>
              </a:ext>
            </a:extLst>
          </p:cNvPr>
          <p:cNvSpPr/>
          <p:nvPr/>
        </p:nvSpPr>
        <p:spPr>
          <a:xfrm>
            <a:off x="3398580" y="4218493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F3BA9E3F-CCF4-48B5-A2C6-B4C34A4FF008}"/>
              </a:ext>
            </a:extLst>
          </p:cNvPr>
          <p:cNvSpPr/>
          <p:nvPr/>
        </p:nvSpPr>
        <p:spPr>
          <a:xfrm>
            <a:off x="3550980" y="4370893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4EA88F8A-E5D1-4D0A-8EDE-2EF6E90971A8}"/>
              </a:ext>
            </a:extLst>
          </p:cNvPr>
          <p:cNvSpPr/>
          <p:nvPr/>
        </p:nvSpPr>
        <p:spPr>
          <a:xfrm>
            <a:off x="3703380" y="4523293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901E1A98-70BF-4F1F-B2AC-04E34DC27687}"/>
              </a:ext>
            </a:extLst>
          </p:cNvPr>
          <p:cNvSpPr/>
          <p:nvPr/>
        </p:nvSpPr>
        <p:spPr>
          <a:xfrm>
            <a:off x="3398579" y="5481494"/>
            <a:ext cx="2268531" cy="406871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Precedence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8724E4ED-318A-4094-A04E-694B38E0DE4E}"/>
              </a:ext>
            </a:extLst>
          </p:cNvPr>
          <p:cNvCxnSpPr>
            <a:cxnSpLocks/>
            <a:stCxn id="11" idx="1"/>
            <a:endCxn id="8" idx="1"/>
          </p:cNvCxnSpPr>
          <p:nvPr/>
        </p:nvCxnSpPr>
        <p:spPr>
          <a:xfrm rot="10800000" flipH="1">
            <a:off x="3398578" y="4621394"/>
            <a:ext cx="1" cy="1063536"/>
          </a:xfrm>
          <a:prstGeom prst="curvedConnector3">
            <a:avLst>
              <a:gd name="adj1" fmla="val -2286000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7B95C4CA-7D31-4EF7-AAD1-3A26618FCD1B}"/>
              </a:ext>
            </a:extLst>
          </p:cNvPr>
          <p:cNvCxnSpPr>
            <a:cxnSpLocks/>
            <a:stCxn id="11" idx="1"/>
            <a:endCxn id="10" idx="1"/>
          </p:cNvCxnSpPr>
          <p:nvPr/>
        </p:nvCxnSpPr>
        <p:spPr>
          <a:xfrm rot="10800000" flipH="1">
            <a:off x="3398578" y="4926194"/>
            <a:ext cx="304801" cy="758736"/>
          </a:xfrm>
          <a:prstGeom prst="curvedConnector3">
            <a:avLst>
              <a:gd name="adj1" fmla="val -75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A1AB4BE-D909-4430-BA5E-9D289269058A}"/>
              </a:ext>
            </a:extLst>
          </p:cNvPr>
          <p:cNvSpPr/>
          <p:nvPr/>
        </p:nvSpPr>
        <p:spPr>
          <a:xfrm>
            <a:off x="5965585" y="5383188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</p:spTree>
    <p:extLst>
      <p:ext uri="{BB962C8B-B14F-4D97-AF65-F5344CB8AC3E}">
        <p14:creationId xmlns:p14="http://schemas.microsoft.com/office/powerpoint/2010/main" val="748526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Arrow: Curved Down 34">
            <a:extLst>
              <a:ext uri="{FF2B5EF4-FFF2-40B4-BE49-F238E27FC236}">
                <a16:creationId xmlns:a16="http://schemas.microsoft.com/office/drawing/2014/main" id="{9CBB05CE-955A-479B-BA2E-57D7C8D4CD6B}"/>
              </a:ext>
            </a:extLst>
          </p:cNvPr>
          <p:cNvSpPr/>
          <p:nvPr/>
        </p:nvSpPr>
        <p:spPr>
          <a:xfrm rot="700807" flipH="1">
            <a:off x="5532538" y="4184808"/>
            <a:ext cx="3739854" cy="69965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Arrow: Curved Down 25">
            <a:extLst>
              <a:ext uri="{FF2B5EF4-FFF2-40B4-BE49-F238E27FC236}">
                <a16:creationId xmlns:a16="http://schemas.microsoft.com/office/drawing/2014/main" id="{0EF11C1C-E493-499B-85BB-4FC8F036B7AE}"/>
              </a:ext>
            </a:extLst>
          </p:cNvPr>
          <p:cNvSpPr/>
          <p:nvPr/>
        </p:nvSpPr>
        <p:spPr>
          <a:xfrm rot="367618" flipH="1">
            <a:off x="2830903" y="1597688"/>
            <a:ext cx="4535869" cy="69965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A7E4A9C-D1AD-409E-A8EA-8C0ADB55F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Perspectives May Include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648D7-6317-4CAD-B215-049B67284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22</a:t>
            </a:fld>
            <a:endParaRPr lang="en-US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50CC2FF3-2145-44B4-963B-C944264B6C2F}"/>
              </a:ext>
            </a:extLst>
          </p:cNvPr>
          <p:cNvSpPr/>
          <p:nvPr/>
        </p:nvSpPr>
        <p:spPr>
          <a:xfrm>
            <a:off x="6816666" y="2463290"/>
            <a:ext cx="2097156" cy="1464098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Sue’s </a:t>
            </a:r>
          </a:p>
          <a:p>
            <a:pPr algn="ctr"/>
            <a:r>
              <a:rPr lang="en-US" dirty="0"/>
              <a:t>Historical Perspective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E1CB66F-6807-4512-90DD-BAF64C94693B}"/>
              </a:ext>
            </a:extLst>
          </p:cNvPr>
          <p:cNvSpPr/>
          <p:nvPr/>
        </p:nvSpPr>
        <p:spPr>
          <a:xfrm>
            <a:off x="8913822" y="5063403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Jan-12 2005 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4F56F8-ED6C-41BC-B3F0-26D047839BAE}"/>
              </a:ext>
            </a:extLst>
          </p:cNvPr>
          <p:cNvSpPr/>
          <p:nvPr/>
        </p:nvSpPr>
        <p:spPr>
          <a:xfrm>
            <a:off x="635981" y="2610853"/>
            <a:ext cx="4396799" cy="8589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Sue’s permission situation</a:t>
            </a:r>
          </a:p>
          <a:p>
            <a:pPr algn="ctr"/>
            <a:r>
              <a:rPr lang="en-US" dirty="0"/>
              <a:t>Sue has permission to enter building-5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96A9E8C9-32B5-4270-B252-0482F7F3CF2E}"/>
              </a:ext>
            </a:extLst>
          </p:cNvPr>
          <p:cNvCxnSpPr>
            <a:cxnSpLocks/>
            <a:stCxn id="10" idx="2"/>
            <a:endCxn id="12" idx="1"/>
          </p:cNvCxnSpPr>
          <p:nvPr/>
        </p:nvCxnSpPr>
        <p:spPr>
          <a:xfrm rot="16200000" flipH="1">
            <a:off x="2234228" y="4069987"/>
            <a:ext cx="1882424" cy="682118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EB544E8-FBBB-48E1-85E2-DA725F623C8D}"/>
              </a:ext>
            </a:extLst>
          </p:cNvPr>
          <p:cNvSpPr/>
          <p:nvPr/>
        </p:nvSpPr>
        <p:spPr>
          <a:xfrm>
            <a:off x="3516499" y="5064417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Jan-1 2005 to Jan 1 2006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53121F-2AB0-4C5A-B6B3-7CABD6505AB8}"/>
              </a:ext>
            </a:extLst>
          </p:cNvPr>
          <p:cNvSpPr txBox="1"/>
          <p:nvPr/>
        </p:nvSpPr>
        <p:spPr>
          <a:xfrm rot="2078291">
            <a:off x="2588696" y="5096541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7F3D17F-F08E-4C03-B9B3-947F434C4950}"/>
              </a:ext>
            </a:extLst>
          </p:cNvPr>
          <p:cNvSpPr/>
          <p:nvPr/>
        </p:nvSpPr>
        <p:spPr>
          <a:xfrm>
            <a:off x="5124623" y="2748197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A6E1BE0B-F737-4F09-9483-75F1EF4AF90F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>
            <a:off x="8913822" y="3195339"/>
            <a:ext cx="1330037" cy="1868064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BB5F7F2-F063-45CE-BF22-C089DB77B9D0}"/>
              </a:ext>
            </a:extLst>
          </p:cNvPr>
          <p:cNvSpPr txBox="1"/>
          <p:nvPr/>
        </p:nvSpPr>
        <p:spPr>
          <a:xfrm rot="4632696">
            <a:off x="9892222" y="4411327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B07C6F77-F65C-42BC-932D-FD703F5F6129}"/>
              </a:ext>
            </a:extLst>
          </p:cNvPr>
          <p:cNvSpPr/>
          <p:nvPr/>
        </p:nvSpPr>
        <p:spPr>
          <a:xfrm>
            <a:off x="2053920" y="2101512"/>
            <a:ext cx="1560920" cy="498186"/>
          </a:xfrm>
          <a:prstGeom prst="downArrow">
            <a:avLst>
              <a:gd name="adj1" fmla="val 50000"/>
              <a:gd name="adj2" fmla="val 38985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E8809E-0BC7-4CC1-B395-36C15E4BEC69}"/>
              </a:ext>
            </a:extLst>
          </p:cNvPr>
          <p:cNvSpPr txBox="1"/>
          <p:nvPr/>
        </p:nvSpPr>
        <p:spPr>
          <a:xfrm>
            <a:off x="3243584" y="1813671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implies</a:t>
            </a:r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A1AB8CC0-62CB-4AEC-9EDE-626882E39981}"/>
              </a:ext>
            </a:extLst>
          </p:cNvPr>
          <p:cNvSpPr/>
          <p:nvPr/>
        </p:nvSpPr>
        <p:spPr>
          <a:xfrm>
            <a:off x="4846536" y="4565216"/>
            <a:ext cx="1560920" cy="498186"/>
          </a:xfrm>
          <a:prstGeom prst="downArrow">
            <a:avLst>
              <a:gd name="adj1" fmla="val 50000"/>
              <a:gd name="adj2" fmla="val 38985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FBADD55-537F-4F08-97B8-EFB4922CC6D2}"/>
              </a:ext>
            </a:extLst>
          </p:cNvPr>
          <p:cNvSpPr txBox="1"/>
          <p:nvPr/>
        </p:nvSpPr>
        <p:spPr>
          <a:xfrm>
            <a:off x="5896205" y="4286415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implies</a:t>
            </a:r>
          </a:p>
        </p:txBody>
      </p:sp>
    </p:spTree>
    <p:extLst>
      <p:ext uri="{BB962C8B-B14F-4D97-AF65-F5344CB8AC3E}">
        <p14:creationId xmlns:p14="http://schemas.microsoft.com/office/powerpoint/2010/main" val="3954981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7D07B-7D2C-419D-A570-844C0445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Relationships as Context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207294-04AD-470F-802C-235585534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23</a:t>
            </a:fld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1598804-3B0F-422A-B68F-D985510A4926}"/>
              </a:ext>
            </a:extLst>
          </p:cNvPr>
          <p:cNvSpPr/>
          <p:nvPr/>
        </p:nvSpPr>
        <p:spPr>
          <a:xfrm>
            <a:off x="6305627" y="2972918"/>
            <a:ext cx="4987637" cy="8589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Sue’s permission </a:t>
            </a:r>
          </a:p>
          <a:p>
            <a:pPr algn="ctr"/>
            <a:r>
              <a:rPr lang="en-US" dirty="0"/>
              <a:t>Sue has permission to enter building-5</a:t>
            </a: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E84014C5-A3D6-447C-8AB9-23E50E9F3FBB}"/>
              </a:ext>
            </a:extLst>
          </p:cNvPr>
          <p:cNvSpPr/>
          <p:nvPr/>
        </p:nvSpPr>
        <p:spPr>
          <a:xfrm>
            <a:off x="1086831" y="2999508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Permission Relationship Type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E2BC21DB-A228-4726-A396-9FD8BDCA6C81}"/>
              </a:ext>
            </a:extLst>
          </p:cNvPr>
          <p:cNvCxnSpPr>
            <a:cxnSpLocks/>
            <a:stCxn id="4" idx="1"/>
            <a:endCxn id="5" idx="3"/>
          </p:cNvCxnSpPr>
          <p:nvPr/>
        </p:nvCxnSpPr>
        <p:spPr>
          <a:xfrm rot="10800000">
            <a:off x="3183987" y="3402409"/>
            <a:ext cx="312164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78F6788-0AD3-4B94-8D29-05D35D918789}"/>
              </a:ext>
            </a:extLst>
          </p:cNvPr>
          <p:cNvSpPr txBox="1"/>
          <p:nvPr/>
        </p:nvSpPr>
        <p:spPr>
          <a:xfrm>
            <a:off x="3191396" y="3094631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Has type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5408BE2-5866-4E49-914F-EC059D970BCC}"/>
              </a:ext>
            </a:extLst>
          </p:cNvPr>
          <p:cNvSpPr/>
          <p:nvPr/>
        </p:nvSpPr>
        <p:spPr>
          <a:xfrm>
            <a:off x="1925296" y="2274345"/>
            <a:ext cx="2097155" cy="731412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Authorized Actor</a:t>
            </a:r>
          </a:p>
          <a:p>
            <a:pPr algn="ctr"/>
            <a:r>
              <a:rPr lang="en-US" sz="1400" dirty="0"/>
              <a:t>Property type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BAA487A-180B-4BA2-8936-162A9AB2D1CC}"/>
              </a:ext>
            </a:extLst>
          </p:cNvPr>
          <p:cNvSpPr/>
          <p:nvPr/>
        </p:nvSpPr>
        <p:spPr>
          <a:xfrm>
            <a:off x="1925295" y="3811762"/>
            <a:ext cx="2097155" cy="71871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Permitted Action property type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C2472A-AC5C-4471-BF9A-D12C0E72D59F}"/>
              </a:ext>
            </a:extLst>
          </p:cNvPr>
          <p:cNvSpPr/>
          <p:nvPr/>
        </p:nvSpPr>
        <p:spPr>
          <a:xfrm>
            <a:off x="6887518" y="1347954"/>
            <a:ext cx="1510146" cy="485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E9825E-1628-4472-BC19-0C669BFCC735}"/>
              </a:ext>
            </a:extLst>
          </p:cNvPr>
          <p:cNvSpPr/>
          <p:nvPr/>
        </p:nvSpPr>
        <p:spPr>
          <a:xfrm>
            <a:off x="6804391" y="5122827"/>
            <a:ext cx="1510146" cy="858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Enter building 5 activity</a:t>
            </a:r>
          </a:p>
        </p:txBody>
      </p:sp>
      <p:sp>
        <p:nvSpPr>
          <p:cNvPr id="23" name="Flowchart: Decision 22">
            <a:extLst>
              <a:ext uri="{FF2B5EF4-FFF2-40B4-BE49-F238E27FC236}">
                <a16:creationId xmlns:a16="http://schemas.microsoft.com/office/drawing/2014/main" id="{9E223B5F-7CA1-4E1D-8A75-A2DC3A18E190}"/>
              </a:ext>
            </a:extLst>
          </p:cNvPr>
          <p:cNvSpPr/>
          <p:nvPr/>
        </p:nvSpPr>
        <p:spPr>
          <a:xfrm>
            <a:off x="6485736" y="3805309"/>
            <a:ext cx="637310" cy="28345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AD86BDCD-E6B7-4C65-BCD9-51565803298B}"/>
              </a:ext>
            </a:extLst>
          </p:cNvPr>
          <p:cNvCxnSpPr>
            <a:cxnSpLocks/>
            <a:stCxn id="23" idx="1"/>
            <a:endCxn id="12" idx="6"/>
          </p:cNvCxnSpPr>
          <p:nvPr/>
        </p:nvCxnSpPr>
        <p:spPr>
          <a:xfrm rot="10800000" flipV="1">
            <a:off x="4022450" y="3947035"/>
            <a:ext cx="2463286" cy="22408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AA288529-1F96-4548-BFB8-E93BC4D14764}"/>
              </a:ext>
            </a:extLst>
          </p:cNvPr>
          <p:cNvCxnSpPr>
            <a:cxnSpLocks/>
            <a:stCxn id="23" idx="3"/>
            <a:endCxn id="14" idx="0"/>
          </p:cNvCxnSpPr>
          <p:nvPr/>
        </p:nvCxnSpPr>
        <p:spPr>
          <a:xfrm>
            <a:off x="7123046" y="3947036"/>
            <a:ext cx="436418" cy="117579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lowchart: Decision 38">
            <a:extLst>
              <a:ext uri="{FF2B5EF4-FFF2-40B4-BE49-F238E27FC236}">
                <a16:creationId xmlns:a16="http://schemas.microsoft.com/office/drawing/2014/main" id="{89BD7CAE-2BF1-4D93-B8C4-88AF83B44992}"/>
              </a:ext>
            </a:extLst>
          </p:cNvPr>
          <p:cNvSpPr/>
          <p:nvPr/>
        </p:nvSpPr>
        <p:spPr>
          <a:xfrm>
            <a:off x="6485736" y="2734664"/>
            <a:ext cx="637310" cy="28345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Connector: Curved 42">
            <a:extLst>
              <a:ext uri="{FF2B5EF4-FFF2-40B4-BE49-F238E27FC236}">
                <a16:creationId xmlns:a16="http://schemas.microsoft.com/office/drawing/2014/main" id="{BD7D46BB-F7E7-444B-9CD2-904233264EE3}"/>
              </a:ext>
            </a:extLst>
          </p:cNvPr>
          <p:cNvCxnSpPr>
            <a:stCxn id="39" idx="3"/>
            <a:endCxn id="13" idx="2"/>
          </p:cNvCxnSpPr>
          <p:nvPr/>
        </p:nvCxnSpPr>
        <p:spPr>
          <a:xfrm flipV="1">
            <a:off x="7123046" y="1833137"/>
            <a:ext cx="519545" cy="104325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Curved 44">
            <a:extLst>
              <a:ext uri="{FF2B5EF4-FFF2-40B4-BE49-F238E27FC236}">
                <a16:creationId xmlns:a16="http://schemas.microsoft.com/office/drawing/2014/main" id="{00D79F6A-D28D-4CE7-9D01-E830E6CEFB9E}"/>
              </a:ext>
            </a:extLst>
          </p:cNvPr>
          <p:cNvCxnSpPr>
            <a:cxnSpLocks/>
            <a:stCxn id="39" idx="1"/>
            <a:endCxn id="11" idx="6"/>
          </p:cNvCxnSpPr>
          <p:nvPr/>
        </p:nvCxnSpPr>
        <p:spPr>
          <a:xfrm rot="10800000">
            <a:off x="4022452" y="2640051"/>
            <a:ext cx="2463285" cy="23634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lowchart: Decision 46">
            <a:extLst>
              <a:ext uri="{FF2B5EF4-FFF2-40B4-BE49-F238E27FC236}">
                <a16:creationId xmlns:a16="http://schemas.microsoft.com/office/drawing/2014/main" id="{9B2D178A-23D5-45F3-9305-083F6CE9E7C1}"/>
              </a:ext>
            </a:extLst>
          </p:cNvPr>
          <p:cNvSpPr/>
          <p:nvPr/>
        </p:nvSpPr>
        <p:spPr>
          <a:xfrm>
            <a:off x="10671510" y="4829460"/>
            <a:ext cx="637310" cy="28345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06439BA-255B-4F43-819F-D59AEBE1DDB4}"/>
              </a:ext>
            </a:extLst>
          </p:cNvPr>
          <p:cNvSpPr txBox="1"/>
          <p:nvPr/>
        </p:nvSpPr>
        <p:spPr>
          <a:xfrm>
            <a:off x="9677436" y="4592866"/>
            <a:ext cx="1056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Property</a:t>
            </a:r>
          </a:p>
          <a:p>
            <a:r>
              <a:rPr lang="en-US" dirty="0"/>
              <a:t>Binding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C1E50B-C40D-4E7B-8A9F-6004D2BEFDB9}"/>
              </a:ext>
            </a:extLst>
          </p:cNvPr>
          <p:cNvSpPr txBox="1"/>
          <p:nvPr/>
        </p:nvSpPr>
        <p:spPr>
          <a:xfrm>
            <a:off x="3994155" y="2647280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Bound by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C8F627-8EC1-4A6E-93AF-5DBAB41DA26A}"/>
              </a:ext>
            </a:extLst>
          </p:cNvPr>
          <p:cNvSpPr txBox="1"/>
          <p:nvPr/>
        </p:nvSpPr>
        <p:spPr>
          <a:xfrm>
            <a:off x="3944461" y="4178709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Bound by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C5A16C9-B111-42CC-8170-E5110D783F18}"/>
              </a:ext>
            </a:extLst>
          </p:cNvPr>
          <p:cNvSpPr txBox="1"/>
          <p:nvPr/>
        </p:nvSpPr>
        <p:spPr>
          <a:xfrm rot="17182939">
            <a:off x="7479752" y="2011773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binds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5CF49EB-8B55-49CC-922E-6530D94AA29F}"/>
              </a:ext>
            </a:extLst>
          </p:cNvPr>
          <p:cNvSpPr txBox="1"/>
          <p:nvPr/>
        </p:nvSpPr>
        <p:spPr>
          <a:xfrm rot="4765856">
            <a:off x="7423201" y="4675326"/>
            <a:ext cx="612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binds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8FB347A1-B9DB-4B30-9319-6E26B6D45EDD}"/>
              </a:ext>
            </a:extLst>
          </p:cNvPr>
          <p:cNvSpPr/>
          <p:nvPr/>
        </p:nvSpPr>
        <p:spPr>
          <a:xfrm>
            <a:off x="2487751" y="1213945"/>
            <a:ext cx="2711669" cy="731412"/>
          </a:xfrm>
          <a:prstGeom prst="wedgeRoundRectCallout">
            <a:avLst>
              <a:gd name="adj1" fmla="val 101842"/>
              <a:gd name="adj2" fmla="val 167179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Sue is an authorized actor in the context of the permission to enter building 5</a:t>
            </a:r>
          </a:p>
        </p:txBody>
      </p:sp>
      <p:sp>
        <p:nvSpPr>
          <p:cNvPr id="27" name="Speech Bubble: Rectangle with Corners Rounded 26">
            <a:extLst>
              <a:ext uri="{FF2B5EF4-FFF2-40B4-BE49-F238E27FC236}">
                <a16:creationId xmlns:a16="http://schemas.microsoft.com/office/drawing/2014/main" id="{4F20FEB3-FA37-4EA2-9D02-6802C3006958}"/>
              </a:ext>
            </a:extLst>
          </p:cNvPr>
          <p:cNvSpPr/>
          <p:nvPr/>
        </p:nvSpPr>
        <p:spPr>
          <a:xfrm>
            <a:off x="2577560" y="4971187"/>
            <a:ext cx="2711669" cy="731412"/>
          </a:xfrm>
          <a:prstGeom prst="wedgeRoundRectCallout">
            <a:avLst>
              <a:gd name="adj1" fmla="val 99715"/>
              <a:gd name="adj2" fmla="val -17746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Enter building 5 is a permitted action in context of Sue’s permission</a:t>
            </a:r>
          </a:p>
        </p:txBody>
      </p:sp>
    </p:spTree>
    <p:extLst>
      <p:ext uri="{BB962C8B-B14F-4D97-AF65-F5344CB8AC3E}">
        <p14:creationId xmlns:p14="http://schemas.microsoft.com/office/powerpoint/2010/main" val="6089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C48E4-5700-4F64-AE2C-CA7EAD6FD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Context, Perspective &amp; “Higher Order” Logics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F43479-788D-4BC9-9FEF-C1073FEEF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Context and perspectives introduce higher order relations</a:t>
            </a:r>
          </a:p>
          <a:p>
            <a:r>
              <a:rPr lang="en-US" dirty="0"/>
              <a:t>Many reasoning systems are FOL only, how can we reason about context?</a:t>
            </a:r>
          </a:p>
          <a:p>
            <a:pPr lvl="1"/>
            <a:r>
              <a:rPr lang="en-US" dirty="0"/>
              <a:t>Option 1 Use a rules approach</a:t>
            </a:r>
          </a:p>
          <a:p>
            <a:pPr lvl="1"/>
            <a:r>
              <a:rPr lang="en-US" dirty="0"/>
              <a:t>Option 2 Use a higher order logic</a:t>
            </a:r>
          </a:p>
          <a:p>
            <a:pPr lvl="1"/>
            <a:r>
              <a:rPr lang="en-US" dirty="0"/>
              <a:t>Option 3 Pre-compute the context</a:t>
            </a:r>
          </a:p>
          <a:p>
            <a:pPr marL="845820" lvl="2" indent="-342900">
              <a:buFont typeface="+mj-lt"/>
              <a:buAutoNum type="arabicPeriod"/>
            </a:pPr>
            <a:r>
              <a:rPr lang="en-US" dirty="0"/>
              <a:t>Asset perspective</a:t>
            </a:r>
          </a:p>
          <a:p>
            <a:pPr marL="845820" lvl="2" indent="-342900">
              <a:buFont typeface="+mj-lt"/>
              <a:buAutoNum type="arabicPeriod"/>
            </a:pPr>
            <a:r>
              <a:rPr lang="en-US" dirty="0"/>
              <a:t>Derive “true” context, recursively</a:t>
            </a:r>
          </a:p>
          <a:p>
            <a:pPr marL="845820" lvl="2" indent="-342900">
              <a:buFont typeface="+mj-lt"/>
              <a:buAutoNum type="arabicPeriod"/>
            </a:pPr>
            <a:r>
              <a:rPr lang="en-US" dirty="0"/>
              <a:t>Export context-free (FOL) ontology</a:t>
            </a:r>
          </a:p>
          <a:p>
            <a:pPr marL="845820" lvl="2" indent="-342900">
              <a:buFont typeface="+mj-lt"/>
              <a:buAutoNum type="arabicPeriod"/>
            </a:pPr>
            <a:r>
              <a:rPr lang="en-US" dirty="0"/>
              <a:t>Infer exported ontology using FOL</a:t>
            </a:r>
          </a:p>
          <a:p>
            <a:pPr marL="388620" indent="-342900"/>
            <a:r>
              <a:rPr lang="en-US" dirty="0"/>
              <a:t>Our focus is reference ontologies, application ontologies have different (and usually more complex) reasoning requirements – a rules approach seems most applicable.</a:t>
            </a:r>
          </a:p>
          <a:p>
            <a:pPr marL="45720" indent="0">
              <a:buNone/>
            </a:pPr>
            <a:r>
              <a:rPr lang="en-US" dirty="0"/>
              <a:t>We can build a model and implement this program, can we formalize the semantics?</a:t>
            </a:r>
          </a:p>
          <a:p>
            <a:pPr marL="617220" lvl="1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55C4E5-9C85-41A0-8599-AED77D09F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81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95B4-FF23-4504-87D1-99EA8DD26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4EB8D-1FE3-49BD-BE36-39C37D0EF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Relationships and Events: Towards a General Theory of Reification and Truthmaking</a:t>
            </a:r>
          </a:p>
          <a:p>
            <a:pPr lvl="1"/>
            <a:r>
              <a:rPr lang="en-US" sz="1400" dirty="0"/>
              <a:t>Nicola Guarino, Giancarlo Guizzardi</a:t>
            </a:r>
          </a:p>
          <a:p>
            <a:pPr lvl="1"/>
            <a:r>
              <a:rPr lang="en-US" sz="1400" dirty="0"/>
              <a:t> </a:t>
            </a:r>
            <a:r>
              <a:rPr lang="en-US" sz="1400" dirty="0">
                <a:hlinkClick r:id="rId2"/>
              </a:rPr>
              <a:t>https://inf.ufes.br/~gguizzardi/AI_IA2016.pdf</a:t>
            </a:r>
            <a:endParaRPr lang="en-US" sz="1400" dirty="0"/>
          </a:p>
          <a:p>
            <a:r>
              <a:rPr lang="en-US" sz="1600" dirty="0"/>
              <a:t>Situation Semantics </a:t>
            </a:r>
          </a:p>
          <a:p>
            <a:pPr lvl="1"/>
            <a:r>
              <a:rPr lang="en-US" sz="1400" dirty="0"/>
              <a:t>See references in John Sowa’s presentation</a:t>
            </a:r>
          </a:p>
          <a:p>
            <a:pPr lvl="1"/>
            <a:r>
              <a:rPr lang="en-US" sz="1400" dirty="0">
                <a:hlinkClick r:id="rId3"/>
              </a:rPr>
              <a:t>http://jfsowa.com/ikl/contexts/contexts.pdf</a:t>
            </a:r>
            <a:endParaRPr lang="en-US" sz="1400" dirty="0"/>
          </a:p>
          <a:p>
            <a:r>
              <a:rPr lang="en-US" sz="1600" dirty="0"/>
              <a:t>Semantic Modeling for Information Federation (SMIF)</a:t>
            </a:r>
          </a:p>
          <a:p>
            <a:pPr lvl="1"/>
            <a:r>
              <a:rPr lang="en-US" sz="1400" dirty="0"/>
              <a:t>Needs an update, latest complete document:</a:t>
            </a:r>
          </a:p>
          <a:p>
            <a:pPr lvl="1"/>
            <a:r>
              <a:rPr lang="en-US" sz="1400" dirty="0">
                <a:hlinkClick r:id="rId4"/>
              </a:rPr>
              <a:t>https://github.com/ModelDriven/SIMF/blob/master/NextSubmission/SMIFSubmissionMasterDocument.pdf</a:t>
            </a:r>
            <a:endParaRPr lang="en-US" sz="1400" dirty="0"/>
          </a:p>
          <a:p>
            <a:pPr lvl="2"/>
            <a:endParaRPr lang="en-US" sz="1000" dirty="0"/>
          </a:p>
          <a:p>
            <a:pPr lvl="1"/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A5AE86-9E32-4E2E-8C89-40B00415A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1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B957-9365-4169-9906-1180275DE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2A99-BC89-4454-BD78-B76F444D5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625" y="1400175"/>
            <a:ext cx="10086975" cy="4803854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A </a:t>
            </a:r>
            <a:r>
              <a:rPr lang="en-US" sz="2400" b="1" i="1" dirty="0"/>
              <a:t>context</a:t>
            </a:r>
            <a:r>
              <a:rPr lang="en-US" sz="2400" dirty="0"/>
              <a:t> is anything that impacts the interpretation or truth value of something else</a:t>
            </a:r>
          </a:p>
          <a:p>
            <a:r>
              <a:rPr lang="en-US" dirty="0"/>
              <a:t>There are different kinds of context, </a:t>
            </a:r>
            <a:r>
              <a:rPr lang="en-US" b="1" i="1" dirty="0"/>
              <a:t>contextual dimensions</a:t>
            </a:r>
            <a:r>
              <a:rPr lang="en-US" dirty="0"/>
              <a:t>. Kinds of context include</a:t>
            </a:r>
          </a:p>
          <a:p>
            <a:pPr lvl="1"/>
            <a:r>
              <a:rPr lang="en-US" b="1" dirty="0"/>
              <a:t>Time</a:t>
            </a:r>
            <a:r>
              <a:rPr lang="en-US" dirty="0"/>
              <a:t> – fundamental to our understanding of the world is that things change. Most relationships and other assertions are only meaningful in the context of a timeframe</a:t>
            </a:r>
          </a:p>
          <a:p>
            <a:pPr lvl="2"/>
            <a:r>
              <a:rPr lang="en-US" dirty="0"/>
              <a:t>Sue’s weight was 50kg on July 1</a:t>
            </a:r>
            <a:r>
              <a:rPr lang="en-US" baseline="30000" dirty="0"/>
              <a:t>st</a:t>
            </a:r>
            <a:r>
              <a:rPr lang="en-US" dirty="0"/>
              <a:t>, 2017</a:t>
            </a:r>
          </a:p>
          <a:p>
            <a:pPr lvl="2"/>
            <a:r>
              <a:rPr lang="en-US" dirty="0"/>
              <a:t>Barack Obama was president of the United Stated 2/20/2009 until 1/20/2017</a:t>
            </a:r>
          </a:p>
          <a:p>
            <a:pPr lvl="1"/>
            <a:r>
              <a:rPr lang="en-US" b="1" dirty="0"/>
              <a:t>Occurrences</a:t>
            </a:r>
            <a:r>
              <a:rPr lang="en-US" dirty="0"/>
              <a:t>  (perdurants) – things that are only true while something is happening</a:t>
            </a:r>
          </a:p>
          <a:p>
            <a:pPr lvl="2"/>
            <a:r>
              <a:rPr lang="en-US" dirty="0"/>
              <a:t>The radar’s range will be reduced while it is raining</a:t>
            </a:r>
          </a:p>
          <a:p>
            <a:pPr lvl="1"/>
            <a:r>
              <a:rPr lang="en-US" b="1" dirty="0"/>
              <a:t>States</a:t>
            </a:r>
            <a:r>
              <a:rPr lang="en-US" dirty="0"/>
              <a:t> - things that are only true when something is in a particular condition</a:t>
            </a:r>
          </a:p>
          <a:p>
            <a:pPr lvl="2"/>
            <a:r>
              <a:rPr lang="en-US" dirty="0"/>
              <a:t>Food services will be reduced when the power is off</a:t>
            </a:r>
          </a:p>
          <a:p>
            <a:pPr lvl="2"/>
            <a:r>
              <a:rPr lang="en-US" dirty="0"/>
              <a:t>The computer is vulnerable when it is connected to the internet</a:t>
            </a:r>
          </a:p>
          <a:p>
            <a:pPr lvl="1"/>
            <a:r>
              <a:rPr lang="en-US" b="1" dirty="0"/>
              <a:t>Authority</a:t>
            </a:r>
            <a:r>
              <a:rPr lang="en-US" dirty="0"/>
              <a:t> - things that are only true within the jurisdiction of some authority (including geopolitical)</a:t>
            </a:r>
          </a:p>
          <a:p>
            <a:pPr lvl="2"/>
            <a:r>
              <a:rPr lang="en-US" dirty="0"/>
              <a:t>Radar detectors may not be used within Virginia</a:t>
            </a:r>
          </a:p>
          <a:p>
            <a:pPr lvl="2"/>
            <a:r>
              <a:rPr lang="en-US" dirty="0"/>
              <a:t>“Fairfax” is the name of a City in Virginia</a:t>
            </a:r>
          </a:p>
          <a:p>
            <a:pPr lvl="1"/>
            <a:r>
              <a:rPr lang="en-US" b="1" dirty="0"/>
              <a:t>Interaction</a:t>
            </a:r>
            <a:r>
              <a:rPr lang="en-US" dirty="0"/>
              <a:t> - things that are only true when communicating for a purpose</a:t>
            </a:r>
          </a:p>
          <a:p>
            <a:pPr lvl="2"/>
            <a:r>
              <a:rPr lang="en-US" dirty="0"/>
              <a:t>Mortgage loan applications must include name, address, SSN and current income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DC71A4-3653-45BA-BC45-A24D32590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33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8F42F-B507-4CCE-A39E-DEF0F169F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Contextual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CDABD-BC4A-4670-9D79-D8E376C22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" y="1428750"/>
            <a:ext cx="10315575" cy="4543426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n-US" b="1" dirty="0"/>
              <a:t>Social Group </a:t>
            </a:r>
            <a:r>
              <a:rPr lang="en-US" dirty="0"/>
              <a:t>– things that are true for a set of people</a:t>
            </a:r>
          </a:p>
          <a:p>
            <a:pPr lvl="2"/>
            <a:r>
              <a:rPr lang="en-US" dirty="0"/>
              <a:t>In French, Germany is called “Allemagne”</a:t>
            </a:r>
          </a:p>
          <a:p>
            <a:pPr lvl="1"/>
            <a:r>
              <a:rPr lang="en-US" b="1" dirty="0"/>
              <a:t>Location – </a:t>
            </a:r>
            <a:r>
              <a:rPr lang="en-US" dirty="0"/>
              <a:t>things that are true in a particular place</a:t>
            </a:r>
          </a:p>
          <a:p>
            <a:pPr lvl="2"/>
            <a:r>
              <a:rPr lang="en-US" dirty="0"/>
              <a:t>The acceleration of gravity is 9.8 m/s</a:t>
            </a:r>
            <a:r>
              <a:rPr lang="en-US" baseline="30000" dirty="0"/>
              <a:t>2 </a:t>
            </a:r>
            <a:r>
              <a:rPr lang="en-US" dirty="0"/>
              <a:t>on the surface of the earth</a:t>
            </a:r>
          </a:p>
          <a:p>
            <a:pPr lvl="1"/>
            <a:r>
              <a:rPr lang="en-US" b="1" dirty="0"/>
              <a:t>Type – </a:t>
            </a:r>
            <a:r>
              <a:rPr lang="en-US" dirty="0"/>
              <a:t>things that are true for kinds of things</a:t>
            </a:r>
          </a:p>
          <a:p>
            <a:pPr lvl="2"/>
            <a:r>
              <a:rPr lang="en-US" dirty="0"/>
              <a:t>Mammals have hair</a:t>
            </a:r>
          </a:p>
          <a:p>
            <a:pPr lvl="1"/>
            <a:r>
              <a:rPr lang="en-US" b="1" dirty="0"/>
              <a:t>System </a:t>
            </a:r>
            <a:r>
              <a:rPr lang="en-US" dirty="0"/>
              <a:t>– things that are true within a specific system</a:t>
            </a:r>
          </a:p>
          <a:p>
            <a:pPr lvl="2"/>
            <a:r>
              <a:rPr lang="en-US" dirty="0"/>
              <a:t>Reactor 5, pump A6 is failing</a:t>
            </a:r>
          </a:p>
          <a:p>
            <a:pPr lvl="1"/>
            <a:r>
              <a:rPr lang="en-US" b="1" dirty="0"/>
              <a:t>Design</a:t>
            </a:r>
            <a:r>
              <a:rPr lang="en-US" dirty="0"/>
              <a:t> – things that are true for a design </a:t>
            </a:r>
          </a:p>
          <a:p>
            <a:pPr lvl="2"/>
            <a:r>
              <a:rPr lang="en-US" dirty="0"/>
              <a:t>The victim database contains the victim’s current address and phone number</a:t>
            </a:r>
          </a:p>
          <a:p>
            <a:pPr lvl="1"/>
            <a:r>
              <a:rPr lang="en-US" b="1" dirty="0"/>
              <a:t>Source (Provenance) </a:t>
            </a:r>
            <a:r>
              <a:rPr lang="en-US" dirty="0"/>
              <a:t>– things that are true within a text, speech act or ontology</a:t>
            </a:r>
          </a:p>
          <a:p>
            <a:pPr lvl="2"/>
            <a:r>
              <a:rPr lang="en-US" dirty="0"/>
              <a:t>John’s report said “Reactor 5, pump A6 is failing”</a:t>
            </a:r>
          </a:p>
          <a:p>
            <a:r>
              <a:rPr lang="en-US" dirty="0"/>
              <a:t>Others – there are many contextual dimensions</a:t>
            </a:r>
          </a:p>
          <a:p>
            <a:r>
              <a:rPr lang="en-US" dirty="0"/>
              <a:t>Things may be in multiple context at the same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55D86-5605-423E-A54D-E5451CA5E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4</a:t>
            </a:fld>
            <a:endParaRPr lang="en-US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EFFBD469-64AF-46F0-836E-34D0C71DC524}"/>
              </a:ext>
            </a:extLst>
          </p:cNvPr>
          <p:cNvSpPr/>
          <p:nvPr/>
        </p:nvSpPr>
        <p:spPr>
          <a:xfrm>
            <a:off x="8968835" y="3236547"/>
            <a:ext cx="2711669" cy="731412"/>
          </a:xfrm>
          <a:prstGeom prst="wedgeRoundRectCallout">
            <a:avLst>
              <a:gd name="adj1" fmla="val -51878"/>
              <a:gd name="adj2" fmla="val 116497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“An Ontology” or theory as a course grain context</a:t>
            </a:r>
          </a:p>
        </p:txBody>
      </p:sp>
    </p:spTree>
    <p:extLst>
      <p:ext uri="{BB962C8B-B14F-4D97-AF65-F5344CB8AC3E}">
        <p14:creationId xmlns:p14="http://schemas.microsoft.com/office/powerpoint/2010/main" val="12941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5F289-3CC0-4907-A1BA-E3B52096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theory of contextualization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7FEB7-DA14-4E78-B804-FE6E8BA39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811" y="1524000"/>
            <a:ext cx="10634382" cy="3809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Contextual dimensions are types of context</a:t>
            </a:r>
          </a:p>
          <a:p>
            <a:pPr lvl="1"/>
            <a:r>
              <a:rPr lang="en-US" dirty="0"/>
              <a:t>E.g. U.S.A. is a kind of Geopolitical Organization</a:t>
            </a:r>
          </a:p>
          <a:p>
            <a:pPr lvl="1"/>
            <a:r>
              <a:rPr lang="en-US" dirty="0"/>
              <a:t>Geopolitical Organization is a kind of context</a:t>
            </a:r>
          </a:p>
          <a:p>
            <a:r>
              <a:rPr lang="en-US" dirty="0"/>
              <a:t>Contexts </a:t>
            </a:r>
            <a:r>
              <a:rPr lang="en-US" b="1" i="1" dirty="0"/>
              <a:t>contextualize</a:t>
            </a:r>
            <a:r>
              <a:rPr lang="en-US" dirty="0"/>
              <a:t> things that have that context</a:t>
            </a:r>
          </a:p>
          <a:p>
            <a:pPr lvl="1"/>
            <a:r>
              <a:rPr lang="en-US" dirty="0"/>
              <a:t>&lt;Thing&gt; </a:t>
            </a:r>
            <a:r>
              <a:rPr lang="en-US" b="1" i="1" dirty="0"/>
              <a:t>has context </a:t>
            </a:r>
            <a:r>
              <a:rPr lang="en-US" dirty="0"/>
              <a:t>&lt;Context&gt;, or &lt;Context&gt;</a:t>
            </a:r>
            <a:r>
              <a:rPr lang="en-US" b="1" dirty="0"/>
              <a:t> contextualizes </a:t>
            </a:r>
            <a:r>
              <a:rPr lang="en-US" dirty="0"/>
              <a:t>&lt;Thing&gt;</a:t>
            </a:r>
          </a:p>
          <a:p>
            <a:pPr lvl="1"/>
            <a:r>
              <a:rPr lang="en-US" dirty="0" err="1"/>
              <a:t>E.g</a:t>
            </a:r>
            <a:r>
              <a:rPr lang="en-US" dirty="0"/>
              <a:t> </a:t>
            </a:r>
            <a:r>
              <a:rPr lang="en-US" u="sng" dirty="0"/>
              <a:t>U.S.A.</a:t>
            </a:r>
            <a:r>
              <a:rPr lang="en-US" dirty="0"/>
              <a:t> </a:t>
            </a:r>
            <a:r>
              <a:rPr lang="en-US" b="1" i="1" dirty="0"/>
              <a:t>contextualizes</a:t>
            </a:r>
            <a:r>
              <a:rPr lang="en-US" dirty="0"/>
              <a:t> </a:t>
            </a:r>
            <a:r>
              <a:rPr lang="en-US" u="sng" dirty="0"/>
              <a:t>Alaska</a:t>
            </a:r>
          </a:p>
          <a:p>
            <a:pPr lvl="1"/>
            <a:r>
              <a:rPr lang="en-US" dirty="0"/>
              <a:t>But, that isn’t specific enough</a:t>
            </a:r>
          </a:p>
          <a:p>
            <a:r>
              <a:rPr lang="en-US" dirty="0"/>
              <a:t>Relationships define contextualization for a contextual dimension</a:t>
            </a:r>
          </a:p>
          <a:p>
            <a:pPr lvl="1"/>
            <a:r>
              <a:rPr lang="en-US" dirty="0"/>
              <a:t>(&lt;Geopolitical Entity&gt; </a:t>
            </a:r>
            <a:r>
              <a:rPr lang="en-US" b="1" i="1" dirty="0"/>
              <a:t>governs </a:t>
            </a:r>
            <a:r>
              <a:rPr lang="en-US" dirty="0"/>
              <a:t>&lt;Region&gt;) </a:t>
            </a:r>
            <a:r>
              <a:rPr lang="en-US" b="1" i="1" dirty="0"/>
              <a:t>specializes</a:t>
            </a:r>
            <a:r>
              <a:rPr lang="en-US" dirty="0"/>
              <a:t> (&lt;Context&gt; </a:t>
            </a:r>
            <a:r>
              <a:rPr lang="en-US" b="1" u="sng" dirty="0"/>
              <a:t>contextualizes</a:t>
            </a:r>
            <a:r>
              <a:rPr lang="en-US" dirty="0"/>
              <a:t> &lt;Thing&gt;)</a:t>
            </a:r>
          </a:p>
          <a:p>
            <a:pPr lvl="1"/>
            <a:r>
              <a:rPr lang="en-US" dirty="0"/>
              <a:t>E.g. (</a:t>
            </a:r>
            <a:r>
              <a:rPr lang="en-US" u="sng" dirty="0"/>
              <a:t>U.S.A. </a:t>
            </a:r>
            <a:r>
              <a:rPr lang="en-US" b="1" i="1" dirty="0"/>
              <a:t>governs</a:t>
            </a:r>
            <a:r>
              <a:rPr lang="en-US" dirty="0"/>
              <a:t> </a:t>
            </a:r>
            <a:r>
              <a:rPr lang="en-US" u="sng" dirty="0"/>
              <a:t>Alaska</a:t>
            </a:r>
            <a:r>
              <a:rPr lang="en-US" dirty="0"/>
              <a:t>) </a:t>
            </a:r>
            <a:r>
              <a:rPr lang="en-US" b="1" i="1" dirty="0"/>
              <a:t>implies</a:t>
            </a:r>
            <a:r>
              <a:rPr lang="en-US" dirty="0"/>
              <a:t> (</a:t>
            </a:r>
            <a:r>
              <a:rPr lang="en-US" u="sng" dirty="0"/>
              <a:t>U.S.A. </a:t>
            </a:r>
            <a:r>
              <a:rPr lang="en-US" b="1" i="1" dirty="0"/>
              <a:t>contextualizes</a:t>
            </a:r>
            <a:r>
              <a:rPr lang="en-US" dirty="0"/>
              <a:t> </a:t>
            </a:r>
            <a:r>
              <a:rPr lang="en-US" u="sng" dirty="0"/>
              <a:t>Alaska)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116F9D-03F7-4D50-91BE-DA6ECD76D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2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72996-341A-4A63-9568-FA4C85F4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Order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D3AE1-864A-4FA7-B80A-C6838CCD6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245" y="1743076"/>
            <a:ext cx="10013066" cy="3809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Context, such as time, can apply to other statements</a:t>
            </a:r>
          </a:p>
          <a:p>
            <a:pPr lvl="1"/>
            <a:r>
              <a:rPr lang="en-US" dirty="0"/>
              <a:t>&lt;Actual Situation&gt; </a:t>
            </a:r>
            <a:r>
              <a:rPr lang="en-US" b="1" i="1" dirty="0"/>
              <a:t>exists for </a:t>
            </a:r>
            <a:r>
              <a:rPr lang="en-US" dirty="0"/>
              <a:t>&lt;Time Interval&gt;</a:t>
            </a:r>
          </a:p>
          <a:p>
            <a:pPr lvl="1"/>
            <a:r>
              <a:rPr lang="en-US" dirty="0"/>
              <a:t>(</a:t>
            </a:r>
            <a:r>
              <a:rPr lang="en-US" u="sng" dirty="0"/>
              <a:t>U.S.A. </a:t>
            </a:r>
            <a:r>
              <a:rPr lang="en-US" b="1" i="1" dirty="0"/>
              <a:t>governs</a:t>
            </a:r>
            <a:r>
              <a:rPr lang="en-US" dirty="0"/>
              <a:t> </a:t>
            </a:r>
            <a:r>
              <a:rPr lang="en-US" u="sng" dirty="0"/>
              <a:t>Alaska</a:t>
            </a:r>
            <a:r>
              <a:rPr lang="en-US" dirty="0"/>
              <a:t>) </a:t>
            </a:r>
            <a:r>
              <a:rPr lang="en-US" b="1" i="1" dirty="0"/>
              <a:t>exists for </a:t>
            </a:r>
            <a:r>
              <a:rPr lang="en-US" u="sng" dirty="0"/>
              <a:t>March 30, 1867 to Unknown</a:t>
            </a:r>
          </a:p>
          <a:p>
            <a:pPr lvl="1"/>
            <a:r>
              <a:rPr lang="en-US" dirty="0"/>
              <a:t>(</a:t>
            </a:r>
            <a:r>
              <a:rPr lang="en-US" u="sng" dirty="0"/>
              <a:t>U.S.A. </a:t>
            </a:r>
            <a:r>
              <a:rPr lang="en-US" b="1" i="1" dirty="0"/>
              <a:t>governs</a:t>
            </a:r>
            <a:r>
              <a:rPr lang="en-US" dirty="0"/>
              <a:t> </a:t>
            </a:r>
            <a:r>
              <a:rPr lang="en-US" u="sng" dirty="0"/>
              <a:t>Massachusetts</a:t>
            </a:r>
            <a:r>
              <a:rPr lang="en-US" dirty="0"/>
              <a:t>) </a:t>
            </a:r>
            <a:r>
              <a:rPr lang="en-US" b="1" i="1" dirty="0"/>
              <a:t>exists for </a:t>
            </a:r>
            <a:r>
              <a:rPr lang="en-US" u="sng" dirty="0"/>
              <a:t>March 4th, 1789 to Unknown</a:t>
            </a:r>
          </a:p>
          <a:p>
            <a:r>
              <a:rPr lang="en-US" dirty="0"/>
              <a:t>Rights and Obligations are frequently contextual</a:t>
            </a:r>
          </a:p>
          <a:p>
            <a:pPr lvl="1"/>
            <a:r>
              <a:rPr lang="en-US" i="1" dirty="0"/>
              <a:t>Citizens of the U.S.A</a:t>
            </a:r>
            <a:r>
              <a:rPr lang="en-US" dirty="0"/>
              <a:t>. </a:t>
            </a:r>
            <a:r>
              <a:rPr lang="en-US" b="1" dirty="0"/>
              <a:t>have right </a:t>
            </a:r>
            <a:r>
              <a:rPr lang="en-US" u="sng" dirty="0"/>
              <a:t>Protections from Unreasonable Searches and Seizures</a:t>
            </a:r>
          </a:p>
          <a:p>
            <a:pPr lvl="2"/>
            <a:r>
              <a:rPr lang="en-US" b="1" i="1" dirty="0"/>
              <a:t>exists for </a:t>
            </a:r>
            <a:r>
              <a:rPr lang="en-US" u="sng" dirty="0"/>
              <a:t>March 4</a:t>
            </a:r>
            <a:r>
              <a:rPr lang="en-US" u="sng" baseline="30000" dirty="0"/>
              <a:t>th, </a:t>
            </a:r>
            <a:r>
              <a:rPr lang="en-US" u="sng" dirty="0"/>
              <a:t>1789 to Unknown</a:t>
            </a:r>
            <a:endParaRPr lang="en-US" dirty="0"/>
          </a:p>
          <a:p>
            <a:pPr lvl="1"/>
            <a:r>
              <a:rPr lang="en-US" dirty="0"/>
              <a:t>(</a:t>
            </a:r>
            <a:r>
              <a:rPr lang="en-US" u="sng" dirty="0"/>
              <a:t>Workers in the U.S.A. </a:t>
            </a:r>
            <a:r>
              <a:rPr lang="en-US" b="1" i="1" dirty="0"/>
              <a:t>must pay </a:t>
            </a:r>
            <a:r>
              <a:rPr lang="en-US" u="sng" dirty="0"/>
              <a:t>Income Tax</a:t>
            </a:r>
            <a:r>
              <a:rPr lang="en-US" dirty="0"/>
              <a:t>) </a:t>
            </a:r>
            <a:r>
              <a:rPr lang="en-US" b="1" i="1" dirty="0"/>
              <a:t>exists for </a:t>
            </a:r>
            <a:r>
              <a:rPr lang="en-US" u="sng" dirty="0"/>
              <a:t>Feb. 3</a:t>
            </a:r>
            <a:r>
              <a:rPr lang="en-US" u="sng" baseline="30000" dirty="0"/>
              <a:t>rd</a:t>
            </a:r>
            <a:r>
              <a:rPr lang="en-US" u="sng" dirty="0"/>
              <a:t>, 1913 to Unknown</a:t>
            </a:r>
          </a:p>
          <a:p>
            <a:r>
              <a:rPr lang="en-US" u="sng" dirty="0"/>
              <a:t>Implies</a:t>
            </a:r>
          </a:p>
          <a:p>
            <a:pPr lvl="1"/>
            <a:r>
              <a:rPr lang="en-US" dirty="0"/>
              <a:t>Since </a:t>
            </a:r>
            <a:r>
              <a:rPr lang="en-US" u="sng" dirty="0"/>
              <a:t>March 30, 1867 </a:t>
            </a:r>
            <a:r>
              <a:rPr lang="en-US" dirty="0"/>
              <a:t>Citizens of </a:t>
            </a:r>
            <a:r>
              <a:rPr lang="en-US" u="sng" dirty="0"/>
              <a:t>Alaska</a:t>
            </a:r>
            <a:r>
              <a:rPr lang="en-US" dirty="0"/>
              <a:t> have rights and as of </a:t>
            </a:r>
            <a:r>
              <a:rPr lang="en-US" u="sng" dirty="0"/>
              <a:t>Feb. 3</a:t>
            </a:r>
            <a:r>
              <a:rPr lang="en-US" u="sng" baseline="30000" dirty="0"/>
              <a:t>rd</a:t>
            </a:r>
            <a:r>
              <a:rPr lang="en-US" u="sng" dirty="0"/>
              <a:t>, 1913 </a:t>
            </a:r>
            <a:r>
              <a:rPr lang="en-US" dirty="0"/>
              <a:t>must pay taxes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CE80F-2BF8-42E3-9192-93BC28C7B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9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B7706E5-D620-4098-BAE9-5A720C6005E5}"/>
              </a:ext>
            </a:extLst>
          </p:cNvPr>
          <p:cNvSpPr/>
          <p:nvPr/>
        </p:nvSpPr>
        <p:spPr>
          <a:xfrm>
            <a:off x="7883236" y="748145"/>
            <a:ext cx="4031673" cy="1745673"/>
          </a:xfrm>
          <a:prstGeom prst="roundRect">
            <a:avLst/>
          </a:prstGeom>
          <a:solidFill>
            <a:schemeClr val="accent3">
              <a:lumMod val="75000"/>
            </a:schemeClr>
          </a:soli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Scenario : Control Systems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E4D9D29-5610-42AE-A00F-560C135CAC76}"/>
              </a:ext>
            </a:extLst>
          </p:cNvPr>
          <p:cNvSpPr/>
          <p:nvPr/>
        </p:nvSpPr>
        <p:spPr>
          <a:xfrm>
            <a:off x="9968623" y="1385455"/>
            <a:ext cx="1615569" cy="970860"/>
          </a:xfrm>
          <a:prstGeom prst="ellipse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4FA09-66BD-4E9A-B205-0BA723512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Ignoring of context is</a:t>
            </a:r>
            <a:r>
              <a:rPr lang="en-US" i="1" dirty="0"/>
              <a:t> </a:t>
            </a:r>
            <a:r>
              <a:rPr lang="en-US" i="1" u="sng" dirty="0"/>
              <a:t>dangerous</a:t>
            </a:r>
            <a:r>
              <a:rPr lang="en-US" dirty="0"/>
              <a:t>!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C51AC-6BBC-4307-A89F-9F6A56840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808" y="1981201"/>
            <a:ext cx="6854537" cy="3809999"/>
          </a:xfrm>
        </p:spPr>
        <p:txBody>
          <a:bodyPr>
            <a:normAutofit/>
          </a:bodyPr>
          <a:lstStyle/>
          <a:p>
            <a:r>
              <a:rPr lang="en-US" dirty="0"/>
              <a:t>Issues with ignoring context when integrating or federating information or processes</a:t>
            </a:r>
          </a:p>
          <a:p>
            <a:pPr lvl="1"/>
            <a:r>
              <a:rPr lang="en-US" dirty="0"/>
              <a:t>Improper integration of information from different timeframes</a:t>
            </a:r>
          </a:p>
          <a:p>
            <a:pPr lvl="2"/>
            <a:r>
              <a:rPr lang="en-US" dirty="0"/>
              <a:t>That prescription was for last year!</a:t>
            </a:r>
          </a:p>
          <a:p>
            <a:pPr lvl="1"/>
            <a:r>
              <a:rPr lang="en-US" dirty="0"/>
              <a:t>Failure of trust – what information is to be trusted and why</a:t>
            </a:r>
          </a:p>
          <a:p>
            <a:pPr lvl="2"/>
            <a:r>
              <a:rPr lang="en-US" dirty="0"/>
              <a:t>We listen to their feed, but it is all lies</a:t>
            </a:r>
          </a:p>
          <a:p>
            <a:pPr lvl="1"/>
            <a:r>
              <a:rPr lang="en-US" dirty="0"/>
              <a:t>Violation of compliance, rules are contextual</a:t>
            </a:r>
          </a:p>
          <a:p>
            <a:pPr lvl="2"/>
            <a:r>
              <a:rPr lang="en-US" dirty="0"/>
              <a:t>You stored that information in the EU?</a:t>
            </a:r>
          </a:p>
          <a:p>
            <a:pPr lvl="1"/>
            <a:r>
              <a:rPr lang="en-US" dirty="0"/>
              <a:t>Consider: “Launch Missile”  Vs. Test: “Launch Missile”</a:t>
            </a:r>
          </a:p>
          <a:p>
            <a:pPr lvl="2"/>
            <a:r>
              <a:rPr lang="en-US" dirty="0"/>
              <a:t>Sorry Korea!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9C8CA4-AA84-4A95-BEFE-4E37BCE4D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 descr="A plane with smoke coming out of it&#10;&#10;Description generated with high confidence">
            <a:extLst>
              <a:ext uri="{FF2B5EF4-FFF2-40B4-BE49-F238E27FC236}">
                <a16:creationId xmlns:a16="http://schemas.microsoft.com/office/drawing/2014/main" id="{D1E36BF6-F29A-4EAF-99F1-6B8440892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2737946"/>
            <a:ext cx="4572000" cy="3429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5391418-4B3E-4729-B15B-22C284133C98}"/>
              </a:ext>
            </a:extLst>
          </p:cNvPr>
          <p:cNvSpPr/>
          <p:nvPr/>
        </p:nvSpPr>
        <p:spPr>
          <a:xfrm>
            <a:off x="9968624" y="1516942"/>
            <a:ext cx="1615568" cy="70788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Launch</a:t>
            </a:r>
          </a:p>
          <a:p>
            <a:pPr algn="ctr"/>
            <a:r>
              <a:rPr lang="en-US" sz="2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Missile</a:t>
            </a:r>
            <a:endParaRPr lang="en-US" sz="20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1" name="Graphic 10" descr="Right Pointing Backhand Index ">
            <a:extLst>
              <a:ext uri="{FF2B5EF4-FFF2-40B4-BE49-F238E27FC236}">
                <a16:creationId xmlns:a16="http://schemas.microsoft.com/office/drawing/2014/main" id="{7D54A456-1F6F-4655-9721-905614FC1A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17181" y="1247952"/>
            <a:ext cx="1032164" cy="103216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166C36D-7385-4740-9AA3-725A729BFA81}"/>
              </a:ext>
            </a:extLst>
          </p:cNvPr>
          <p:cNvSpPr/>
          <p:nvPr/>
        </p:nvSpPr>
        <p:spPr>
          <a:xfrm rot="3275024">
            <a:off x="10291831" y="3532257"/>
            <a:ext cx="166584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Oops!</a:t>
            </a:r>
          </a:p>
        </p:txBody>
      </p:sp>
    </p:spTree>
    <p:extLst>
      <p:ext uri="{BB962C8B-B14F-4D97-AF65-F5344CB8AC3E}">
        <p14:creationId xmlns:p14="http://schemas.microsoft.com/office/powerpoint/2010/main" val="1033465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25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posing for the camera&#10;&#10;Description generated with very high confidence">
            <a:extLst>
              <a:ext uri="{FF2B5EF4-FFF2-40B4-BE49-F238E27FC236}">
                <a16:creationId xmlns:a16="http://schemas.microsoft.com/office/drawing/2014/main" id="{4D77B724-207E-4BC6-A9C7-0AD7C0997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389" y="1646238"/>
            <a:ext cx="3372979" cy="4678574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5540752-0000-4BEA-85EA-A0C31607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to bridge Reference Concepts and Data</a:t>
            </a:r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E20CF39-6B28-4CAB-B49C-367026524B47}"/>
              </a:ext>
            </a:extLst>
          </p:cNvPr>
          <p:cNvSpPr/>
          <p:nvPr/>
        </p:nvSpPr>
        <p:spPr>
          <a:xfrm>
            <a:off x="1105310" y="2188734"/>
            <a:ext cx="2464905" cy="2267468"/>
          </a:xfrm>
          <a:prstGeom prst="cloudCallout">
            <a:avLst>
              <a:gd name="adj1" fmla="val 101567"/>
              <a:gd name="adj2" fmla="val 1069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Humans share a concept of “mass/weight” – all physical things have a mass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572298-591C-4329-B517-46E194033FE6}"/>
              </a:ext>
            </a:extLst>
          </p:cNvPr>
          <p:cNvSpPr txBox="1"/>
          <p:nvPr/>
        </p:nvSpPr>
        <p:spPr>
          <a:xfrm>
            <a:off x="7279498" y="2038424"/>
            <a:ext cx="37437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Mass/weight in data elements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have different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different units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be required, optional or excluded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be past, current, expected, recommended or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be represented using various data types (</a:t>
            </a:r>
            <a:r>
              <a:rPr lang="en-US" dirty="0" err="1"/>
              <a:t>int</a:t>
            </a:r>
            <a:r>
              <a:rPr lang="en-US" dirty="0"/>
              <a:t>, real, string,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u="sng" dirty="0"/>
              <a:t>But it’s the same mass of the same individual!</a:t>
            </a:r>
          </a:p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0CB22C-07D9-4094-8622-2A354B03D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447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403C88-6101-4269-BF42-A3F07ED414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27589" y="305295"/>
            <a:ext cx="9601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Why would two mappings of the same data on the same day be different? Why would the fields not be the same?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A2370F-C417-4B09-B5DA-F19D287B6BAE}"/>
              </a:ext>
            </a:extLst>
          </p:cNvPr>
          <p:cNvSpPr txBox="1"/>
          <p:nvPr/>
        </p:nvSpPr>
        <p:spPr>
          <a:xfrm>
            <a:off x="827589" y="2344000"/>
            <a:ext cx="3402957" cy="2031325"/>
          </a:xfrm>
          <a:prstGeom prst="rect">
            <a:avLst/>
          </a:prstGeom>
          <a:solidFill>
            <a:srgbClr val="0070C0">
              <a:alpha val="12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Physical Report</a:t>
            </a:r>
          </a:p>
          <a:p>
            <a:r>
              <a:rPr lang="en-US" dirty="0"/>
              <a:t>Name: Sue Plankton</a:t>
            </a:r>
          </a:p>
          <a:p>
            <a:r>
              <a:rPr lang="en-US" dirty="0"/>
              <a:t>DOB: January 15</a:t>
            </a:r>
            <a:r>
              <a:rPr lang="en-US" baseline="30000" dirty="0"/>
              <a:t>th</a:t>
            </a:r>
            <a:r>
              <a:rPr lang="en-US" dirty="0"/>
              <a:t>, 1968</a:t>
            </a:r>
          </a:p>
          <a:p>
            <a:r>
              <a:rPr lang="en-US" dirty="0"/>
              <a:t>SSN: 390-55-8967</a:t>
            </a:r>
          </a:p>
          <a:p>
            <a:r>
              <a:rPr lang="en-US" dirty="0"/>
              <a:t>Weight: </a:t>
            </a:r>
            <a:r>
              <a:rPr lang="en-US" b="1" dirty="0"/>
              <a:t>134 </a:t>
            </a:r>
            <a:r>
              <a:rPr lang="en-US" b="1" dirty="0" err="1"/>
              <a:t>lbs</a:t>
            </a:r>
            <a:endParaRPr lang="en-US" b="1" dirty="0"/>
          </a:p>
          <a:p>
            <a:r>
              <a:rPr lang="en-US" dirty="0"/>
              <a:t>BP: </a:t>
            </a:r>
            <a:r>
              <a:rPr lang="en-US" b="1" dirty="0"/>
              <a:t>122/78</a:t>
            </a:r>
          </a:p>
          <a:p>
            <a:r>
              <a:rPr lang="en-US" dirty="0"/>
              <a:t>Physical Date: </a:t>
            </a:r>
            <a:r>
              <a:rPr lang="en-US" b="1" dirty="0"/>
              <a:t>June 3, 2017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A46EBA-90D8-4B63-8AF4-1705A968BCF8}"/>
              </a:ext>
            </a:extLst>
          </p:cNvPr>
          <p:cNvSpPr txBox="1"/>
          <p:nvPr/>
        </p:nvSpPr>
        <p:spPr>
          <a:xfrm>
            <a:off x="827589" y="1646123"/>
            <a:ext cx="2980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Bethesda</a:t>
            </a:r>
            <a:r>
              <a:rPr lang="en-US" dirty="0"/>
              <a:t> </a:t>
            </a:r>
            <a:r>
              <a:rPr lang="en-US" u="sng" dirty="0"/>
              <a:t>Hospital Records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834A2D-EA61-42A0-B853-EE5A93E4E33C}"/>
              </a:ext>
            </a:extLst>
          </p:cNvPr>
          <p:cNvSpPr txBox="1"/>
          <p:nvPr/>
        </p:nvSpPr>
        <p:spPr>
          <a:xfrm>
            <a:off x="7247680" y="2027024"/>
            <a:ext cx="3800977" cy="1754326"/>
          </a:xfrm>
          <a:prstGeom prst="rect">
            <a:avLst/>
          </a:prstGeom>
          <a:solidFill>
            <a:srgbClr val="0070C0">
              <a:alpha val="12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Fitness Report</a:t>
            </a:r>
          </a:p>
          <a:p>
            <a:r>
              <a:rPr lang="en-US" dirty="0" err="1"/>
              <a:t>LegalNameString</a:t>
            </a:r>
            <a:r>
              <a:rPr lang="en-US" dirty="0"/>
              <a:t>: Sue Plankton</a:t>
            </a:r>
          </a:p>
          <a:p>
            <a:r>
              <a:rPr lang="en-US" dirty="0"/>
              <a:t>Birth: January 15</a:t>
            </a:r>
            <a:r>
              <a:rPr lang="en-US" baseline="30000" dirty="0"/>
              <a:t>th</a:t>
            </a:r>
            <a:r>
              <a:rPr lang="en-US" dirty="0"/>
              <a:t>, 1968</a:t>
            </a:r>
          </a:p>
          <a:p>
            <a:r>
              <a:rPr lang="en-US" dirty="0" err="1"/>
              <a:t>PersonMassKG</a:t>
            </a:r>
            <a:r>
              <a:rPr lang="en-US" dirty="0"/>
              <a:t>: </a:t>
            </a:r>
            <a:r>
              <a:rPr lang="en-US" b="1" dirty="0"/>
              <a:t>Unknown</a:t>
            </a:r>
          </a:p>
          <a:p>
            <a:r>
              <a:rPr lang="en-US" dirty="0" err="1"/>
              <a:t>PersonBloodPressue</a:t>
            </a:r>
            <a:r>
              <a:rPr lang="en-US" dirty="0"/>
              <a:t>: </a:t>
            </a:r>
            <a:r>
              <a:rPr lang="en-US" b="1" dirty="0"/>
              <a:t>Unknown</a:t>
            </a:r>
          </a:p>
          <a:p>
            <a:r>
              <a:rPr lang="en-US" dirty="0"/>
              <a:t>Report Date: </a:t>
            </a:r>
            <a:r>
              <a:rPr lang="en-US" b="1" dirty="0"/>
              <a:t>Jan 10</a:t>
            </a:r>
            <a:r>
              <a:rPr lang="en-US" b="1" baseline="30000" dirty="0"/>
              <a:t>th</a:t>
            </a:r>
            <a:r>
              <a:rPr lang="en-US" b="1" dirty="0"/>
              <a:t>, 2018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515BFC-26F9-4FE2-9DD2-8C8873D12C2D}"/>
              </a:ext>
            </a:extLst>
          </p:cNvPr>
          <p:cNvSpPr txBox="1"/>
          <p:nvPr/>
        </p:nvSpPr>
        <p:spPr>
          <a:xfrm>
            <a:off x="7247680" y="1527690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Army Reserve Fitness Report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B841FD-7B4B-46B6-92F3-725BBD255F02}"/>
              </a:ext>
            </a:extLst>
          </p:cNvPr>
          <p:cNvSpPr txBox="1"/>
          <p:nvPr/>
        </p:nvSpPr>
        <p:spPr>
          <a:xfrm>
            <a:off x="6983612" y="4150869"/>
            <a:ext cx="421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Job Application for Fun Fitness Centers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789318-0F69-4286-BFD4-42D2DB713C0B}"/>
              </a:ext>
            </a:extLst>
          </p:cNvPr>
          <p:cNvSpPr txBox="1"/>
          <p:nvPr/>
        </p:nvSpPr>
        <p:spPr>
          <a:xfrm>
            <a:off x="7116187" y="4678991"/>
            <a:ext cx="3932469" cy="1754326"/>
          </a:xfrm>
          <a:prstGeom prst="rect">
            <a:avLst/>
          </a:prstGeom>
          <a:solidFill>
            <a:srgbClr val="0070C0">
              <a:alpha val="12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Job Application</a:t>
            </a:r>
          </a:p>
          <a:p>
            <a:r>
              <a:rPr lang="en-US" dirty="0"/>
              <a:t>PNAME: Sue Plankton</a:t>
            </a:r>
          </a:p>
          <a:p>
            <a:r>
              <a:rPr lang="en-US" dirty="0"/>
              <a:t>PBD: January 15</a:t>
            </a:r>
            <a:r>
              <a:rPr lang="en-US" baseline="30000" dirty="0"/>
              <a:t>th</a:t>
            </a:r>
            <a:r>
              <a:rPr lang="en-US" dirty="0"/>
              <a:t>, 1968</a:t>
            </a:r>
          </a:p>
          <a:p>
            <a:r>
              <a:rPr lang="en-US" dirty="0"/>
              <a:t>Social: 390-55-8967</a:t>
            </a:r>
          </a:p>
          <a:p>
            <a:r>
              <a:rPr lang="en-US" dirty="0" err="1"/>
              <a:t>CWeight</a:t>
            </a:r>
            <a:r>
              <a:rPr lang="en-US" dirty="0"/>
              <a:t>: </a:t>
            </a:r>
            <a:r>
              <a:rPr lang="en-US" b="1" dirty="0"/>
              <a:t>134 </a:t>
            </a:r>
            <a:r>
              <a:rPr lang="en-US" b="1" dirty="0" err="1"/>
              <a:t>lbs</a:t>
            </a:r>
            <a:endParaRPr lang="en-US" b="1" dirty="0"/>
          </a:p>
          <a:p>
            <a:r>
              <a:rPr lang="en-US" dirty="0" err="1"/>
              <a:t>AppDT</a:t>
            </a:r>
            <a:r>
              <a:rPr lang="en-US" dirty="0"/>
              <a:t>: </a:t>
            </a:r>
            <a:r>
              <a:rPr lang="en-US" b="1" dirty="0"/>
              <a:t>Jan 10</a:t>
            </a:r>
            <a:r>
              <a:rPr lang="en-US" b="1" baseline="30000" dirty="0"/>
              <a:t>th</a:t>
            </a:r>
            <a:r>
              <a:rPr lang="en-US" b="1" dirty="0"/>
              <a:t>, 2018</a:t>
            </a:r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11CAFAD7-1BE7-42A4-95FA-D92F7088717E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4230546" y="2904187"/>
            <a:ext cx="3017134" cy="455476"/>
          </a:xfrm>
          <a:prstGeom prst="curvedConnector3">
            <a:avLst/>
          </a:prstGeom>
          <a:ln w="127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43DFEE02-F537-4EDE-9612-AE2E3D9A3DE1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>
            <a:off x="4230546" y="3359663"/>
            <a:ext cx="2885641" cy="2196491"/>
          </a:xfrm>
          <a:prstGeom prst="curvedConnector3">
            <a:avLst/>
          </a:prstGeom>
          <a:ln w="127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rrow: Right 1">
            <a:extLst>
              <a:ext uri="{FF2B5EF4-FFF2-40B4-BE49-F238E27FC236}">
                <a16:creationId xmlns:a16="http://schemas.microsoft.com/office/drawing/2014/main" id="{BCF260F3-997F-436E-9E30-B4A38B25A927}"/>
              </a:ext>
            </a:extLst>
          </p:cNvPr>
          <p:cNvSpPr/>
          <p:nvPr/>
        </p:nvSpPr>
        <p:spPr>
          <a:xfrm>
            <a:off x="4760058" y="1351462"/>
            <a:ext cx="1958109" cy="13279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Automated</a:t>
            </a:r>
          </a:p>
          <a:p>
            <a:pPr algn="ctr"/>
            <a:r>
              <a:rPr lang="en-US" sz="1400" dirty="0"/>
              <a:t>Information</a:t>
            </a:r>
          </a:p>
          <a:p>
            <a:pPr algn="ctr"/>
            <a:r>
              <a:rPr lang="en-US" sz="1400" dirty="0"/>
              <a:t>Translations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AC0E50-9BEB-422B-AFC2-531F01888A7F}"/>
              </a:ext>
            </a:extLst>
          </p:cNvPr>
          <p:cNvGrpSpPr/>
          <p:nvPr/>
        </p:nvGrpSpPr>
        <p:grpSpPr>
          <a:xfrm>
            <a:off x="696097" y="3545025"/>
            <a:ext cx="6092630" cy="3007680"/>
            <a:chOff x="696097" y="3545025"/>
            <a:chExt cx="6092630" cy="3007680"/>
          </a:xfrm>
          <a:solidFill>
            <a:srgbClr val="0070C0">
              <a:alpha val="12000"/>
            </a:srgbClr>
          </a:solidFill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FB731-9D3C-45AB-89CE-7B81C8A30AA4}"/>
                </a:ext>
              </a:extLst>
            </p:cNvPr>
            <p:cNvSpPr txBox="1"/>
            <p:nvPr/>
          </p:nvSpPr>
          <p:spPr>
            <a:xfrm>
              <a:off x="696097" y="5271030"/>
              <a:ext cx="3402957" cy="923330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u="sng" dirty="0"/>
                <a:t>Sue’s Home Scale</a:t>
              </a:r>
            </a:p>
            <a:p>
              <a:r>
                <a:rPr lang="en-US" dirty="0"/>
                <a:t>Weight: </a:t>
              </a:r>
              <a:r>
                <a:rPr lang="en-US" b="1" dirty="0"/>
                <a:t>131 </a:t>
              </a:r>
              <a:r>
                <a:rPr lang="en-US" b="1" dirty="0" err="1"/>
                <a:t>lbs</a:t>
              </a:r>
              <a:endParaRPr lang="en-US" b="1" dirty="0"/>
            </a:p>
            <a:p>
              <a:r>
                <a:rPr lang="en-US" dirty="0"/>
                <a:t>Taken: </a:t>
              </a:r>
              <a:r>
                <a:rPr lang="en-US" b="1" dirty="0"/>
                <a:t>Dec 3, 2017</a:t>
              </a: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50B97B3F-07FF-43EA-9F0F-101418359460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 flipV="1">
              <a:off x="4099054" y="3865569"/>
              <a:ext cx="2163201" cy="1867126"/>
            </a:xfrm>
            <a:prstGeom prst="curvedConnector3">
              <a:avLst/>
            </a:prstGeom>
            <a:grpFill/>
            <a:ln w="12700"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Speech Bubble: Oval 13">
              <a:extLst>
                <a:ext uri="{FF2B5EF4-FFF2-40B4-BE49-F238E27FC236}">
                  <a16:creationId xmlns:a16="http://schemas.microsoft.com/office/drawing/2014/main" id="{58752C8F-8B99-4092-A99E-57180C1DEA39}"/>
                </a:ext>
              </a:extLst>
            </p:cNvPr>
            <p:cNvSpPr/>
            <p:nvPr/>
          </p:nvSpPr>
          <p:spPr>
            <a:xfrm>
              <a:off x="4760059" y="5629375"/>
              <a:ext cx="2028668" cy="923330"/>
            </a:xfrm>
            <a:prstGeom prst="wedgeEllipseCallout">
              <a:avLst>
                <a:gd name="adj1" fmla="val -33056"/>
                <a:gd name="adj2" fmla="val -97446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</a:rPr>
                <a:t>How are multiple sources reconciled?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614BFC7-7752-404D-8FC8-84FEEBB6A650}"/>
                </a:ext>
              </a:extLst>
            </p:cNvPr>
            <p:cNvSpPr txBox="1"/>
            <p:nvPr/>
          </p:nvSpPr>
          <p:spPr>
            <a:xfrm>
              <a:off x="6165791" y="3545025"/>
              <a:ext cx="455912" cy="58477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rgbClr val="FF0000"/>
                  </a:solidFill>
                </a:rPr>
                <a:t>?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5F4BC0-D552-4DA9-8FB5-98CB841A5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2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9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CDD5555-0A90-4D7B-BA29-C2CD9FEC0700}">
  <we:reference id="wa104178141" version="3.1.7.1" store="en-US" storeType="OMEX"/>
  <we:alternateReferences>
    <we:reference id="wa104178141" version="3.1.7.1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3217</TotalTime>
  <Words>2438</Words>
  <Application>Microsoft Office PowerPoint</Application>
  <PresentationFormat>Widescreen</PresentationFormat>
  <Paragraphs>365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Arial</vt:lpstr>
      <vt:lpstr>Diamond Grid 16x9</vt:lpstr>
      <vt:lpstr>Context Aware Ontologies</vt:lpstr>
      <vt:lpstr>Problem Statement</vt:lpstr>
      <vt:lpstr>What is context?</vt:lpstr>
      <vt:lpstr>More Contextual Dimensions</vt:lpstr>
      <vt:lpstr>A theory of contextualization</vt:lpstr>
      <vt:lpstr>Higher Order Context</vt:lpstr>
      <vt:lpstr>Ignoring of context is dangerous!  </vt:lpstr>
      <vt:lpstr>Context to bridge Reference Concepts and Data</vt:lpstr>
      <vt:lpstr>Why would two mappings of the same data on the same day be different? Why would the fields not be the same?</vt:lpstr>
      <vt:lpstr>Context determines terms &amp; representation (of data) for concepts</vt:lpstr>
      <vt:lpstr>Context of time and data determine data interoperability</vt:lpstr>
      <vt:lpstr>Location Context</vt:lpstr>
      <vt:lpstr>Concept of Context</vt:lpstr>
      <vt:lpstr>Context as predicates</vt:lpstr>
      <vt:lpstr>Candidate Context Model*</vt:lpstr>
      <vt:lpstr>History Happened</vt:lpstr>
      <vt:lpstr>Situations as Context</vt:lpstr>
      <vt:lpstr>Candidate Situation Model*</vt:lpstr>
      <vt:lpstr>Type as Context</vt:lpstr>
      <vt:lpstr>Candidate Type as Context Model</vt:lpstr>
      <vt:lpstr>Perspectives and Context</vt:lpstr>
      <vt:lpstr>Perspectives May Include Time</vt:lpstr>
      <vt:lpstr>Relationships as Context</vt:lpstr>
      <vt:lpstr>Context, Perspective &amp; “Higher Order” Logics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Context Aware Ontologies</dc:title>
  <dc:creator>Cory Casanave</dc:creator>
  <cp:lastModifiedBy>Cory Casanave</cp:lastModifiedBy>
  <cp:revision>271</cp:revision>
  <dcterms:created xsi:type="dcterms:W3CDTF">2018-01-14T23:02:48Z</dcterms:created>
  <dcterms:modified xsi:type="dcterms:W3CDTF">2018-01-30T15:47:43Z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